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Lst>
  <p:sldSz cx="7556500" cy="10439400"/>
  <p:notesSz cx="6858000" cy="9144000"/>
  <p:embeddedFontLst>
    <p:embeddedFont>
      <p:font typeface="Edo" panose="020B0604020202020204" charset="0"/>
      <p:regular r:id="rId5"/>
    </p:embeddedFont>
    <p:embeddedFont>
      <p:font typeface="Glacial Indifference" panose="020B0604020202020204" charset="0"/>
      <p:regular r:id="rId6"/>
    </p:embeddedFont>
    <p:embeddedFont>
      <p:font typeface="Glacial Indifference Bold" panose="020B0604020202020204"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80" d="100"/>
          <a:sy n="80" d="100"/>
        </p:scale>
        <p:origin x="129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bleStyles" Target="tableStyles.xml"/><Relationship Id="rId5" Type="http://schemas.openxmlformats.org/officeDocument/2006/relationships/font" Target="fonts/font1.fntdata"/><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0.svg"/><Relationship Id="rId17" Type="http://schemas.openxmlformats.org/officeDocument/2006/relationships/hyperlink" Target="mailto:bich-van@club-internet.fr" TargetMode="External"/><Relationship Id="rId2" Type="http://schemas.openxmlformats.org/officeDocument/2006/relationships/image" Target="../media/image1.jpe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hyperlink" Target="mailto:comite.yvelines@fft.fr" TargetMode="External"/><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0.sv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15.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mailto:comite.yvelines@fft.fr" TargetMode="External"/><Relationship Id="rId5" Type="http://schemas.openxmlformats.org/officeDocument/2006/relationships/image" Target="../media/image3.svg"/><Relationship Id="rId1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0.svg"/><Relationship Id="rId1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16.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mailto:comite.yvelines@fft.fr" TargetMode="External"/><Relationship Id="rId5" Type="http://schemas.openxmlformats.org/officeDocument/2006/relationships/image" Target="../media/image3.svg"/><Relationship Id="rId15" Type="http://schemas.openxmlformats.org/officeDocument/2006/relationships/image" Target="../media/image12.sv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3063" y="-970742"/>
            <a:ext cx="8247905" cy="2112822"/>
            <a:chOff x="214876" y="214876"/>
            <a:chExt cx="11196580" cy="2725194"/>
          </a:xfrm>
        </p:grpSpPr>
        <p:sp>
          <p:nvSpPr>
            <p:cNvPr id="3" name="AutoShape 3"/>
            <p:cNvSpPr/>
            <p:nvPr/>
          </p:nvSpPr>
          <p:spPr>
            <a:xfrm>
              <a:off x="1059747" y="1432596"/>
              <a:ext cx="10049836" cy="1233368"/>
            </a:xfrm>
            <a:prstGeom prst="rect">
              <a:avLst/>
            </a:prstGeom>
            <a:solidFill>
              <a:srgbClr val="5883B8"/>
            </a:solidFill>
          </p:spPr>
        </p:sp>
        <p:sp>
          <p:nvSpPr>
            <p:cNvPr id="4" name="Freeform 4"/>
            <p:cNvSpPr/>
            <p:nvPr/>
          </p:nvSpPr>
          <p:spPr>
            <a:xfrm>
              <a:off x="971735" y="722948"/>
              <a:ext cx="10137848" cy="1943016"/>
            </a:xfrm>
            <a:custGeom>
              <a:avLst/>
              <a:gdLst/>
              <a:ahLst/>
              <a:cxnLst/>
              <a:rect l="l" t="t" r="r" b="b"/>
              <a:pathLst>
                <a:path w="10137848" h="1943016">
                  <a:moveTo>
                    <a:pt x="0" y="0"/>
                  </a:moveTo>
                  <a:lnTo>
                    <a:pt x="10137848" y="0"/>
                  </a:lnTo>
                  <a:lnTo>
                    <a:pt x="10137848" y="1943015"/>
                  </a:lnTo>
                  <a:lnTo>
                    <a:pt x="0" y="1943015"/>
                  </a:lnTo>
                  <a:lnTo>
                    <a:pt x="0" y="0"/>
                  </a:lnTo>
                  <a:close/>
                </a:path>
              </a:pathLst>
            </a:custGeom>
            <a:blipFill>
              <a:blip r:embed="rId2">
                <a:alphaModFix amt="25000"/>
              </a:blip>
              <a:stretch>
                <a:fillRect l="-202" t="-92734" b="-154939"/>
              </a:stretch>
            </a:blipFill>
          </p:spPr>
        </p:sp>
        <p:sp>
          <p:nvSpPr>
            <p:cNvPr id="5" name="Freeform 5"/>
            <p:cNvSpPr/>
            <p:nvPr/>
          </p:nvSpPr>
          <p:spPr>
            <a:xfrm rot="-6087885">
              <a:off x="214876" y="214876"/>
              <a:ext cx="2403368" cy="2403368"/>
            </a:xfrm>
            <a:custGeom>
              <a:avLst/>
              <a:gdLst/>
              <a:ahLst/>
              <a:cxnLst/>
              <a:rect l="l" t="t" r="r" b="b"/>
              <a:pathLst>
                <a:path w="2403368" h="2403368">
                  <a:moveTo>
                    <a:pt x="0" y="0"/>
                  </a:moveTo>
                  <a:lnTo>
                    <a:pt x="2403367" y="0"/>
                  </a:lnTo>
                  <a:lnTo>
                    <a:pt x="2403367" y="2403367"/>
                  </a:lnTo>
                  <a:lnTo>
                    <a:pt x="0" y="2403367"/>
                  </a:lnTo>
                  <a:lnTo>
                    <a:pt x="0" y="0"/>
                  </a:lnTo>
                  <a:close/>
                </a:path>
              </a:pathLst>
            </a:custGeom>
            <a:blipFill>
              <a:blip r:embed="rId3">
                <a:alphaModFix amt="90000"/>
                <a:extLst>
                  <a:ext uri="{96DAC541-7B7A-43D3-8B79-37D633B846F1}">
                    <asvg:svgBlip xmlns:asvg="http://schemas.microsoft.com/office/drawing/2016/SVG/main" r:embed="rId4"/>
                  </a:ext>
                </a:extLst>
              </a:blip>
              <a:stretch>
                <a:fillRect/>
              </a:stretch>
            </a:blipFill>
          </p:spPr>
        </p:sp>
        <p:sp>
          <p:nvSpPr>
            <p:cNvPr id="6" name="Freeform 6"/>
            <p:cNvSpPr/>
            <p:nvPr/>
          </p:nvSpPr>
          <p:spPr>
            <a:xfrm>
              <a:off x="1327047" y="1677370"/>
              <a:ext cx="1100908" cy="474767"/>
            </a:xfrm>
            <a:custGeom>
              <a:avLst/>
              <a:gdLst/>
              <a:ahLst/>
              <a:cxnLst/>
              <a:rect l="l" t="t" r="r" b="b"/>
              <a:pathLst>
                <a:path w="1100908" h="474767">
                  <a:moveTo>
                    <a:pt x="0" y="0"/>
                  </a:moveTo>
                  <a:lnTo>
                    <a:pt x="1100908" y="0"/>
                  </a:lnTo>
                  <a:lnTo>
                    <a:pt x="1100908" y="474767"/>
                  </a:lnTo>
                  <a:lnTo>
                    <a:pt x="0" y="474767"/>
                  </a:lnTo>
                  <a:lnTo>
                    <a:pt x="0" y="0"/>
                  </a:lnTo>
                  <a:close/>
                </a:path>
              </a:pathLst>
            </a:custGeom>
            <a:blipFill>
              <a:blip r:embed="rId5"/>
              <a:stretch>
                <a:fillRect/>
              </a:stretch>
            </a:blipFill>
          </p:spPr>
        </p:sp>
        <p:sp>
          <p:nvSpPr>
            <p:cNvPr id="7" name="Freeform 7"/>
            <p:cNvSpPr/>
            <p:nvPr/>
          </p:nvSpPr>
          <p:spPr>
            <a:xfrm>
              <a:off x="10084069" y="1610544"/>
              <a:ext cx="1327387" cy="1327387"/>
            </a:xfrm>
            <a:custGeom>
              <a:avLst/>
              <a:gdLst/>
              <a:ahLst/>
              <a:cxnLst/>
              <a:rect l="l" t="t" r="r" b="b"/>
              <a:pathLst>
                <a:path w="1327387" h="1327387">
                  <a:moveTo>
                    <a:pt x="0" y="0"/>
                  </a:moveTo>
                  <a:lnTo>
                    <a:pt x="1327386" y="0"/>
                  </a:lnTo>
                  <a:lnTo>
                    <a:pt x="1327386" y="1327387"/>
                  </a:lnTo>
                  <a:lnTo>
                    <a:pt x="0" y="13273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10482350" y="1432596"/>
              <a:ext cx="434399" cy="43439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96985"/>
              </a:solidFill>
            </p:spPr>
          </p:sp>
        </p:grpSp>
        <p:grpSp>
          <p:nvGrpSpPr>
            <p:cNvPr id="10" name="Group 10"/>
            <p:cNvGrpSpPr>
              <a:grpSpLocks noChangeAspect="1"/>
            </p:cNvGrpSpPr>
            <p:nvPr/>
          </p:nvGrpSpPr>
          <p:grpSpPr>
            <a:xfrm>
              <a:off x="9859018" y="2184494"/>
              <a:ext cx="755576" cy="755576"/>
              <a:chOff x="-2540" y="-2540"/>
              <a:chExt cx="6355080" cy="6355080"/>
            </a:xfrm>
          </p:grpSpPr>
          <p:sp>
            <p:nvSpPr>
              <p:cNvPr id="11" name="Freeform 11"/>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96985"/>
              </a:solidFill>
            </p:spPr>
          </p:sp>
        </p:grpSp>
      </p:grpSp>
      <p:sp>
        <p:nvSpPr>
          <p:cNvPr id="13" name="AutoShape 13"/>
          <p:cNvSpPr/>
          <p:nvPr/>
        </p:nvSpPr>
        <p:spPr>
          <a:xfrm>
            <a:off x="0" y="10104291"/>
            <a:ext cx="7560000" cy="332942"/>
          </a:xfrm>
          <a:prstGeom prst="rect">
            <a:avLst/>
          </a:prstGeom>
          <a:solidFill>
            <a:srgbClr val="5883B8"/>
          </a:solidFill>
        </p:spPr>
      </p:sp>
      <p:sp>
        <p:nvSpPr>
          <p:cNvPr id="14" name="Freeform 14"/>
          <p:cNvSpPr/>
          <p:nvPr/>
        </p:nvSpPr>
        <p:spPr>
          <a:xfrm>
            <a:off x="6247" y="10112790"/>
            <a:ext cx="7576375" cy="436808"/>
          </a:xfrm>
          <a:custGeom>
            <a:avLst/>
            <a:gdLst/>
            <a:ahLst/>
            <a:cxnLst/>
            <a:rect l="l" t="t" r="r" b="b"/>
            <a:pathLst>
              <a:path w="7576375" h="436808">
                <a:moveTo>
                  <a:pt x="0" y="0"/>
                </a:moveTo>
                <a:lnTo>
                  <a:pt x="7576376" y="0"/>
                </a:lnTo>
                <a:lnTo>
                  <a:pt x="7576376" y="436808"/>
                </a:lnTo>
                <a:lnTo>
                  <a:pt x="0" y="436808"/>
                </a:lnTo>
                <a:lnTo>
                  <a:pt x="0" y="0"/>
                </a:lnTo>
                <a:close/>
              </a:path>
            </a:pathLst>
          </a:custGeom>
          <a:blipFill>
            <a:blip r:embed="rId2">
              <a:alphaModFix amt="25000"/>
            </a:blip>
            <a:stretch>
              <a:fillRect l="-139" t="-298146" b="-756899"/>
            </a:stretch>
          </a:blipFill>
        </p:spPr>
      </p:sp>
      <p:sp>
        <p:nvSpPr>
          <p:cNvPr id="15" name="Freeform 15"/>
          <p:cNvSpPr/>
          <p:nvPr/>
        </p:nvSpPr>
        <p:spPr>
          <a:xfrm>
            <a:off x="7034673" y="10013003"/>
            <a:ext cx="253481" cy="253904"/>
          </a:xfrm>
          <a:custGeom>
            <a:avLst/>
            <a:gdLst/>
            <a:ahLst/>
            <a:cxnLst/>
            <a:rect l="l" t="t" r="r" b="b"/>
            <a:pathLst>
              <a:path w="253481" h="253904">
                <a:moveTo>
                  <a:pt x="0" y="0"/>
                </a:moveTo>
                <a:lnTo>
                  <a:pt x="253481" y="0"/>
                </a:lnTo>
                <a:lnTo>
                  <a:pt x="253481" y="253905"/>
                </a:lnTo>
                <a:lnTo>
                  <a:pt x="0" y="253905"/>
                </a:lnTo>
                <a:lnTo>
                  <a:pt x="0" y="0"/>
                </a:lnTo>
                <a:close/>
              </a:path>
            </a:pathLst>
          </a:custGeom>
          <a:blipFill>
            <a:blip r:embed="rId8">
              <a:extLst>
                <a:ext uri="{96DAC541-7B7A-43D3-8B79-37D633B846F1}">
                  <asvg:svgBlip xmlns:asvg="http://schemas.microsoft.com/office/drawing/2016/SVG/main" r:embed="rId9"/>
                </a:ext>
              </a:extLst>
            </a:blip>
            <a:stretch>
              <a:fillRect l="-335" r="-335"/>
            </a:stretch>
          </a:blipFill>
        </p:spPr>
      </p:sp>
      <p:grpSp>
        <p:nvGrpSpPr>
          <p:cNvPr id="16" name="Group 16"/>
          <p:cNvGrpSpPr/>
          <p:nvPr/>
        </p:nvGrpSpPr>
        <p:grpSpPr>
          <a:xfrm>
            <a:off x="2118704" y="10162450"/>
            <a:ext cx="3401926" cy="208915"/>
            <a:chOff x="0" y="0"/>
            <a:chExt cx="4535902" cy="278553"/>
          </a:xfrm>
        </p:grpSpPr>
        <p:sp>
          <p:nvSpPr>
            <p:cNvPr id="17" name="TextBox 17"/>
            <p:cNvSpPr txBox="1"/>
            <p:nvPr/>
          </p:nvSpPr>
          <p:spPr>
            <a:xfrm>
              <a:off x="108373" y="0"/>
              <a:ext cx="4427529" cy="278553"/>
            </a:xfrm>
            <a:prstGeom prst="rect">
              <a:avLst/>
            </a:prstGeom>
          </p:spPr>
          <p:txBody>
            <a:bodyPr lIns="0" tIns="0" rIns="0" bIns="0" rtlCol="0" anchor="t">
              <a:spAutoFit/>
            </a:bodyPr>
            <a:lstStyle/>
            <a:p>
              <a:pPr algn="ctr">
                <a:lnSpc>
                  <a:spcPts val="1610"/>
                </a:lnSpc>
              </a:pPr>
              <a:r>
                <a:rPr lang="en-US" sz="1400" spc="7">
                  <a:solidFill>
                    <a:srgbClr val="FFFFFF"/>
                  </a:solidFill>
                  <a:latin typeface="Glacial Indifference"/>
                  <a:ea typeface="Glacial Indifference"/>
                  <a:cs typeface="Glacial Indifference"/>
                  <a:sym typeface="Glacial Indifference"/>
                </a:rPr>
                <a:t> </a:t>
              </a:r>
              <a:r>
                <a:rPr lang="en-US" sz="1400" u="sng" spc="7">
                  <a:solidFill>
                    <a:srgbClr val="FFFFFF"/>
                  </a:solidFill>
                  <a:latin typeface="Glacial Indifference"/>
                  <a:ea typeface="Glacial Indifference"/>
                  <a:cs typeface="Glacial Indifference"/>
                  <a:sym typeface="Glacial Indifference"/>
                  <a:hlinkClick r:id="rId10" tooltip="mailto:comite.yvelines@fft.fr"/>
                </a:rPr>
                <a:t>comite.yvelines@fft.fr</a:t>
              </a:r>
              <a:r>
                <a:rPr lang="en-US" sz="1400" spc="7">
                  <a:solidFill>
                    <a:srgbClr val="FFFFFF"/>
                  </a:solidFill>
                  <a:latin typeface="Glacial Indifference"/>
                  <a:ea typeface="Glacial Indifference"/>
                  <a:cs typeface="Glacial Indifference"/>
                  <a:sym typeface="Glacial Indifference"/>
                </a:rPr>
                <a:t> -      01 30 54 51 12</a:t>
              </a:r>
            </a:p>
          </p:txBody>
        </p:sp>
        <p:sp>
          <p:nvSpPr>
            <p:cNvPr id="18" name="Freeform 18"/>
            <p:cNvSpPr/>
            <p:nvPr/>
          </p:nvSpPr>
          <p:spPr>
            <a:xfrm>
              <a:off x="2724659" y="35023"/>
              <a:ext cx="208506" cy="208506"/>
            </a:xfrm>
            <a:custGeom>
              <a:avLst/>
              <a:gdLst/>
              <a:ahLst/>
              <a:cxnLst/>
              <a:rect l="l" t="t" r="r" b="b"/>
              <a:pathLst>
                <a:path w="208506" h="208506">
                  <a:moveTo>
                    <a:pt x="0" y="0"/>
                  </a:moveTo>
                  <a:lnTo>
                    <a:pt x="208507" y="0"/>
                  </a:lnTo>
                  <a:lnTo>
                    <a:pt x="208507" y="208507"/>
                  </a:lnTo>
                  <a:lnTo>
                    <a:pt x="0" y="20850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9" name="Freeform 19"/>
            <p:cNvSpPr/>
            <p:nvPr/>
          </p:nvSpPr>
          <p:spPr>
            <a:xfrm>
              <a:off x="0" y="61807"/>
              <a:ext cx="216747" cy="216747"/>
            </a:xfrm>
            <a:custGeom>
              <a:avLst/>
              <a:gdLst/>
              <a:ahLst/>
              <a:cxnLst/>
              <a:rect l="l" t="t" r="r" b="b"/>
              <a:pathLst>
                <a:path w="216747" h="216747">
                  <a:moveTo>
                    <a:pt x="0" y="0"/>
                  </a:moveTo>
                  <a:lnTo>
                    <a:pt x="216747" y="0"/>
                  </a:lnTo>
                  <a:lnTo>
                    <a:pt x="216747" y="216746"/>
                  </a:lnTo>
                  <a:lnTo>
                    <a:pt x="0" y="21674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sp>
        <p:nvSpPr>
          <p:cNvPr id="20" name="Freeform 20"/>
          <p:cNvSpPr/>
          <p:nvPr/>
        </p:nvSpPr>
        <p:spPr>
          <a:xfrm>
            <a:off x="5753065" y="1002633"/>
            <a:ext cx="1640783" cy="1674590"/>
          </a:xfrm>
          <a:custGeom>
            <a:avLst/>
            <a:gdLst/>
            <a:ahLst/>
            <a:cxnLst/>
            <a:rect l="l" t="t" r="r" b="b"/>
            <a:pathLst>
              <a:path w="1640783" h="1674590">
                <a:moveTo>
                  <a:pt x="0" y="0"/>
                </a:moveTo>
                <a:lnTo>
                  <a:pt x="1640782" y="0"/>
                </a:lnTo>
                <a:lnTo>
                  <a:pt x="1640782" y="1674590"/>
                </a:lnTo>
                <a:lnTo>
                  <a:pt x="0" y="1674590"/>
                </a:lnTo>
                <a:lnTo>
                  <a:pt x="0" y="0"/>
                </a:lnTo>
                <a:close/>
              </a:path>
            </a:pathLst>
          </a:custGeom>
          <a:blipFill>
            <a:blip r:embed="rId15"/>
            <a:stretch>
              <a:fillRect r="-219162"/>
            </a:stretch>
          </a:blipFill>
        </p:spPr>
      </p:sp>
      <p:sp>
        <p:nvSpPr>
          <p:cNvPr id="21" name="Freeform 21"/>
          <p:cNvSpPr/>
          <p:nvPr/>
        </p:nvSpPr>
        <p:spPr>
          <a:xfrm>
            <a:off x="4368920" y="2790668"/>
            <a:ext cx="3259436" cy="3259436"/>
          </a:xfrm>
          <a:custGeom>
            <a:avLst/>
            <a:gdLst/>
            <a:ahLst/>
            <a:cxnLst/>
            <a:rect l="l" t="t" r="r" b="b"/>
            <a:pathLst>
              <a:path w="3259436" h="3259436">
                <a:moveTo>
                  <a:pt x="0" y="0"/>
                </a:moveTo>
                <a:lnTo>
                  <a:pt x="3259436" y="0"/>
                </a:lnTo>
                <a:lnTo>
                  <a:pt x="3259436" y="3259436"/>
                </a:lnTo>
                <a:lnTo>
                  <a:pt x="0" y="3259436"/>
                </a:lnTo>
                <a:lnTo>
                  <a:pt x="0" y="0"/>
                </a:lnTo>
                <a:close/>
              </a:path>
            </a:pathLst>
          </a:custGeom>
          <a:blipFill>
            <a:blip r:embed="rId16">
              <a:alphaModFix amt="52000"/>
            </a:blip>
            <a:stretch>
              <a:fillRect/>
            </a:stretch>
          </a:blipFill>
        </p:spPr>
      </p:sp>
      <p:sp>
        <p:nvSpPr>
          <p:cNvPr id="26" name="TextBox 26"/>
          <p:cNvSpPr txBox="1"/>
          <p:nvPr/>
        </p:nvSpPr>
        <p:spPr>
          <a:xfrm>
            <a:off x="7034673" y="10047828"/>
            <a:ext cx="253481" cy="174730"/>
          </a:xfrm>
          <a:prstGeom prst="rect">
            <a:avLst/>
          </a:prstGeom>
        </p:spPr>
        <p:txBody>
          <a:bodyPr lIns="0" tIns="0" rIns="0" bIns="0" rtlCol="0" anchor="t">
            <a:spAutoFit/>
          </a:bodyPr>
          <a:lstStyle/>
          <a:p>
            <a:pPr algn="ctr">
              <a:lnSpc>
                <a:spcPts val="1260"/>
              </a:lnSpc>
            </a:pPr>
            <a:r>
              <a:rPr lang="en-US" sz="1095" spc="10">
                <a:solidFill>
                  <a:srgbClr val="496985"/>
                </a:solidFill>
                <a:latin typeface="Edo"/>
                <a:ea typeface="Edo"/>
                <a:cs typeface="Edo"/>
                <a:sym typeface="Edo"/>
              </a:rPr>
              <a:t>13</a:t>
            </a:r>
          </a:p>
        </p:txBody>
      </p:sp>
      <p:sp>
        <p:nvSpPr>
          <p:cNvPr id="27" name="TextBox 27"/>
          <p:cNvSpPr txBox="1"/>
          <p:nvPr/>
        </p:nvSpPr>
        <p:spPr>
          <a:xfrm>
            <a:off x="1605883" y="68035"/>
            <a:ext cx="1721402" cy="464820"/>
          </a:xfrm>
          <a:prstGeom prst="rect">
            <a:avLst/>
          </a:prstGeom>
        </p:spPr>
        <p:txBody>
          <a:bodyPr lIns="0" tIns="0" rIns="0" bIns="0" rtlCol="0" anchor="t">
            <a:spAutoFit/>
          </a:bodyPr>
          <a:lstStyle/>
          <a:p>
            <a:pPr marL="0" lvl="0" indent="0" algn="l">
              <a:lnSpc>
                <a:spcPts val="3779"/>
              </a:lnSpc>
              <a:spcBef>
                <a:spcPct val="0"/>
              </a:spcBef>
            </a:pPr>
            <a:r>
              <a:rPr lang="en-US" sz="2699" b="1" dirty="0">
                <a:solidFill>
                  <a:schemeClr val="bg1"/>
                </a:solidFill>
                <a:latin typeface="Glacial Indifference Bold"/>
                <a:ea typeface="Glacial Indifference Bold"/>
                <a:cs typeface="Glacial Indifference Bold"/>
                <a:sym typeface="Glacial Indifference Bold"/>
              </a:rPr>
              <a:t>C’TENNIS </a:t>
            </a:r>
          </a:p>
        </p:txBody>
      </p:sp>
      <p:sp>
        <p:nvSpPr>
          <p:cNvPr id="28" name="TextBox 28"/>
          <p:cNvSpPr txBox="1"/>
          <p:nvPr/>
        </p:nvSpPr>
        <p:spPr>
          <a:xfrm>
            <a:off x="547999" y="2632592"/>
            <a:ext cx="5880466" cy="826770"/>
          </a:xfrm>
          <a:prstGeom prst="rect">
            <a:avLst/>
          </a:prstGeom>
        </p:spPr>
        <p:txBody>
          <a:bodyPr lIns="0" tIns="0" rIns="0" bIns="0" rtlCol="0" anchor="t">
            <a:spAutoFit/>
          </a:bodyPr>
          <a:lstStyle/>
          <a:p>
            <a:pPr algn="just">
              <a:lnSpc>
                <a:spcPts val="1679"/>
              </a:lnSpc>
            </a:pPr>
            <a:r>
              <a:rPr lang="en-US" sz="1200">
                <a:solidFill>
                  <a:srgbClr val="000000"/>
                </a:solidFill>
                <a:latin typeface="Glacial Indifference"/>
                <a:ea typeface="Glacial Indifference"/>
                <a:cs typeface="Glacial Indifference"/>
                <a:sym typeface="Glacial Indifference"/>
              </a:rPr>
              <a:t>Le Comité a mis en place le portail C’Tennis afin de répondre aux besoins des clubs et les accompagner dans leur développement. Cet outil crée un lien permanent entre le comité et les clubs, mais également les clubs entre eux (communauté de clubs). Les clubs peuvent se retrouver et échanger sur des thèmes particuliers. </a:t>
            </a:r>
          </a:p>
        </p:txBody>
      </p:sp>
      <p:sp>
        <p:nvSpPr>
          <p:cNvPr id="29" name="TextBox 29"/>
          <p:cNvSpPr txBox="1"/>
          <p:nvPr/>
        </p:nvSpPr>
        <p:spPr>
          <a:xfrm>
            <a:off x="547999" y="2187985"/>
            <a:ext cx="1753195" cy="325755"/>
          </a:xfrm>
          <a:prstGeom prst="rect">
            <a:avLst/>
          </a:prstGeom>
        </p:spPr>
        <p:txBody>
          <a:bodyPr lIns="0" tIns="0" rIns="0" bIns="0" rtlCol="0" anchor="t">
            <a:spAutoFit/>
          </a:bodyPr>
          <a:lstStyle/>
          <a:p>
            <a:pPr algn="l">
              <a:lnSpc>
                <a:spcPts val="2519"/>
              </a:lnSpc>
              <a:spcBef>
                <a:spcPct val="0"/>
              </a:spcBef>
            </a:pPr>
            <a:r>
              <a:rPr lang="en-US" sz="1799" dirty="0">
                <a:solidFill>
                  <a:srgbClr val="FF862F"/>
                </a:solidFill>
                <a:latin typeface="Edo"/>
                <a:ea typeface="Edo"/>
                <a:cs typeface="Edo"/>
                <a:sym typeface="Edo"/>
              </a:rPr>
              <a:t>OUTIL FÉDÉRATEUR</a:t>
            </a:r>
          </a:p>
        </p:txBody>
      </p:sp>
      <p:sp>
        <p:nvSpPr>
          <p:cNvPr id="30" name="TextBox 30"/>
          <p:cNvSpPr txBox="1"/>
          <p:nvPr/>
        </p:nvSpPr>
        <p:spPr>
          <a:xfrm>
            <a:off x="547999" y="4082278"/>
            <a:ext cx="5880466" cy="617220"/>
          </a:xfrm>
          <a:prstGeom prst="rect">
            <a:avLst/>
          </a:prstGeom>
        </p:spPr>
        <p:txBody>
          <a:bodyPr lIns="0" tIns="0" rIns="0" bIns="0" rtlCol="0" anchor="t">
            <a:spAutoFit/>
          </a:bodyPr>
          <a:lstStyle/>
          <a:p>
            <a:pPr algn="just">
              <a:lnSpc>
                <a:spcPts val="1679"/>
              </a:lnSpc>
            </a:pPr>
            <a:r>
              <a:rPr lang="en-US" sz="1200">
                <a:solidFill>
                  <a:srgbClr val="000000"/>
                </a:solidFill>
                <a:latin typeface="Glacial Indifference"/>
                <a:ea typeface="Glacial Indifference"/>
                <a:cs typeface="Glacial Indifference"/>
                <a:sym typeface="Glacial Indifference"/>
              </a:rPr>
              <a:t>C’Tennis est un outil collaboratif. Chaque club a la possibilité de partager son expérience sur un sujet bien précis. Cet échange de bonnes pratiques est enrichissant pour tous les clubs participants.</a:t>
            </a:r>
          </a:p>
        </p:txBody>
      </p:sp>
      <p:sp>
        <p:nvSpPr>
          <p:cNvPr id="31" name="TextBox 31"/>
          <p:cNvSpPr txBox="1"/>
          <p:nvPr/>
        </p:nvSpPr>
        <p:spPr>
          <a:xfrm>
            <a:off x="547999" y="3637671"/>
            <a:ext cx="2717852" cy="292965"/>
          </a:xfrm>
          <a:prstGeom prst="rect">
            <a:avLst/>
          </a:prstGeom>
        </p:spPr>
        <p:txBody>
          <a:bodyPr wrap="square" lIns="0" tIns="0" rIns="0" bIns="0" rtlCol="0" anchor="t">
            <a:spAutoFit/>
          </a:bodyPr>
          <a:lstStyle/>
          <a:p>
            <a:pPr algn="l">
              <a:lnSpc>
                <a:spcPts val="2519"/>
              </a:lnSpc>
              <a:spcBef>
                <a:spcPct val="0"/>
              </a:spcBef>
            </a:pPr>
            <a:r>
              <a:rPr lang="en-US" sz="1799" dirty="0">
                <a:solidFill>
                  <a:srgbClr val="FF862F"/>
                </a:solidFill>
                <a:latin typeface="Edo"/>
                <a:ea typeface="Edo"/>
                <a:cs typeface="Edo"/>
                <a:sym typeface="Edo"/>
              </a:rPr>
              <a:t>OUTIL COLLABORATIF</a:t>
            </a:r>
          </a:p>
        </p:txBody>
      </p:sp>
      <p:sp>
        <p:nvSpPr>
          <p:cNvPr id="32" name="TextBox 32"/>
          <p:cNvSpPr txBox="1"/>
          <p:nvPr/>
        </p:nvSpPr>
        <p:spPr>
          <a:xfrm>
            <a:off x="547999" y="4880473"/>
            <a:ext cx="1524714" cy="325755"/>
          </a:xfrm>
          <a:prstGeom prst="rect">
            <a:avLst/>
          </a:prstGeom>
        </p:spPr>
        <p:txBody>
          <a:bodyPr lIns="0" tIns="0" rIns="0" bIns="0" rtlCol="0" anchor="t">
            <a:spAutoFit/>
          </a:bodyPr>
          <a:lstStyle/>
          <a:p>
            <a:pPr algn="l">
              <a:lnSpc>
                <a:spcPts val="2519"/>
              </a:lnSpc>
              <a:spcBef>
                <a:spcPct val="0"/>
              </a:spcBef>
            </a:pPr>
            <a:r>
              <a:rPr lang="en-US" sz="1799">
                <a:solidFill>
                  <a:srgbClr val="FF862F"/>
                </a:solidFill>
                <a:latin typeface="Edo"/>
                <a:ea typeface="Edo"/>
                <a:cs typeface="Edo"/>
                <a:sym typeface="Edo"/>
              </a:rPr>
              <a:t>COMMUNICATION</a:t>
            </a:r>
          </a:p>
        </p:txBody>
      </p:sp>
      <p:sp>
        <p:nvSpPr>
          <p:cNvPr id="33" name="TextBox 33"/>
          <p:cNvSpPr txBox="1"/>
          <p:nvPr/>
        </p:nvSpPr>
        <p:spPr>
          <a:xfrm>
            <a:off x="547999" y="5201466"/>
            <a:ext cx="5880466" cy="617220"/>
          </a:xfrm>
          <a:prstGeom prst="rect">
            <a:avLst/>
          </a:prstGeom>
        </p:spPr>
        <p:txBody>
          <a:bodyPr lIns="0" tIns="0" rIns="0" bIns="0" rtlCol="0" anchor="t">
            <a:spAutoFit/>
          </a:bodyPr>
          <a:lstStyle/>
          <a:p>
            <a:pPr algn="just">
              <a:lnSpc>
                <a:spcPts val="1679"/>
              </a:lnSpc>
            </a:pPr>
            <a:r>
              <a:rPr lang="en-US" sz="1200" dirty="0">
                <a:solidFill>
                  <a:srgbClr val="000000"/>
                </a:solidFill>
                <a:latin typeface="Glacial Indifference"/>
                <a:ea typeface="Glacial Indifference"/>
                <a:cs typeface="Glacial Indifference"/>
                <a:sym typeface="Glacial Indifference"/>
              </a:rPr>
              <a:t>La </a:t>
            </a:r>
            <a:r>
              <a:rPr lang="fr-FR" sz="1200" noProof="0" dirty="0">
                <a:solidFill>
                  <a:srgbClr val="000000"/>
                </a:solidFill>
                <a:latin typeface="Glacial Indifference"/>
                <a:ea typeface="Glacial Indifference"/>
                <a:cs typeface="Glacial Indifference"/>
                <a:sym typeface="Glacial Indifference"/>
              </a:rPr>
              <a:t>plateforme est un outil de simplification de la communication entre les clubs et le comité : une information partagée touche l’ensemble de la communauté. Un système de recherche par mots-clés permet de retrouver facilement une information.</a:t>
            </a:r>
            <a:endParaRPr lang="en-US" sz="1200" dirty="0">
              <a:solidFill>
                <a:srgbClr val="000000"/>
              </a:solidFill>
              <a:latin typeface="Glacial Indifference"/>
              <a:ea typeface="Glacial Indifference"/>
              <a:cs typeface="Glacial Indifference"/>
              <a:sym typeface="Glacial Indifference"/>
            </a:endParaRPr>
          </a:p>
        </p:txBody>
      </p:sp>
      <p:sp>
        <p:nvSpPr>
          <p:cNvPr id="34" name="TextBox 34"/>
          <p:cNvSpPr txBox="1"/>
          <p:nvPr/>
        </p:nvSpPr>
        <p:spPr>
          <a:xfrm>
            <a:off x="547999" y="5945318"/>
            <a:ext cx="1204793" cy="325755"/>
          </a:xfrm>
          <a:prstGeom prst="rect">
            <a:avLst/>
          </a:prstGeom>
        </p:spPr>
        <p:txBody>
          <a:bodyPr lIns="0" tIns="0" rIns="0" bIns="0" rtlCol="0" anchor="t">
            <a:spAutoFit/>
          </a:bodyPr>
          <a:lstStyle/>
          <a:p>
            <a:pPr algn="l">
              <a:lnSpc>
                <a:spcPts val="2519"/>
              </a:lnSpc>
              <a:spcBef>
                <a:spcPct val="0"/>
              </a:spcBef>
            </a:pPr>
            <a:r>
              <a:rPr lang="en-US" sz="1799" dirty="0">
                <a:solidFill>
                  <a:srgbClr val="FF862F"/>
                </a:solidFill>
                <a:latin typeface="Edo"/>
                <a:ea typeface="Edo"/>
                <a:cs typeface="Edo"/>
                <a:sym typeface="Edo"/>
              </a:rPr>
              <a:t>EN PRATIQUE</a:t>
            </a:r>
          </a:p>
        </p:txBody>
      </p:sp>
      <p:sp>
        <p:nvSpPr>
          <p:cNvPr id="35" name="TextBox 35"/>
          <p:cNvSpPr txBox="1"/>
          <p:nvPr/>
        </p:nvSpPr>
        <p:spPr>
          <a:xfrm>
            <a:off x="547999" y="6349228"/>
            <a:ext cx="5880466" cy="419987"/>
          </a:xfrm>
          <a:prstGeom prst="rect">
            <a:avLst/>
          </a:prstGeom>
        </p:spPr>
        <p:txBody>
          <a:bodyPr lIns="0" tIns="0" rIns="0" bIns="0" rtlCol="0" anchor="t">
            <a:spAutoFit/>
          </a:bodyPr>
          <a:lstStyle/>
          <a:p>
            <a:pPr algn="just">
              <a:lnSpc>
                <a:spcPts val="1679"/>
              </a:lnSpc>
            </a:pPr>
            <a:r>
              <a:rPr lang="fr-FR" sz="1200" noProof="0" dirty="0">
                <a:solidFill>
                  <a:srgbClr val="000000"/>
                </a:solidFill>
                <a:latin typeface="Glacial Indifference"/>
                <a:ea typeface="Glacial Indifference"/>
                <a:cs typeface="Glacial Indifference"/>
                <a:sym typeface="Glacial Indifference"/>
              </a:rPr>
              <a:t>C’Tennis est un portail qui regroupe l’ensemble des thèmes impactant les clubs. Ceux-ci sont représentés par une sphère. Chaque sphère est composée de </a:t>
            </a:r>
          </a:p>
        </p:txBody>
      </p:sp>
      <p:sp>
        <p:nvSpPr>
          <p:cNvPr id="36" name="TextBox 36"/>
          <p:cNvSpPr txBox="1"/>
          <p:nvPr/>
        </p:nvSpPr>
        <p:spPr>
          <a:xfrm>
            <a:off x="830481" y="6918823"/>
            <a:ext cx="2781765" cy="146304"/>
          </a:xfrm>
          <a:prstGeom prst="rect">
            <a:avLst/>
          </a:prstGeom>
        </p:spPr>
        <p:txBody>
          <a:bodyPr lIns="0" tIns="0" rIns="0" bIns="0" rtlCol="0" anchor="t">
            <a:spAutoFit/>
          </a:bodyPr>
          <a:lstStyle/>
          <a:p>
            <a:pPr marL="259080" lvl="1" indent="-129540" algn="l">
              <a:lnSpc>
                <a:spcPts val="1188"/>
              </a:lnSpc>
              <a:buFont typeface="Arial"/>
              <a:buChar char="•"/>
            </a:pPr>
            <a:r>
              <a:rPr lang="en-US" sz="1200">
                <a:solidFill>
                  <a:srgbClr val="000000"/>
                </a:solidFill>
                <a:latin typeface="Glacial Indifference"/>
                <a:ea typeface="Glacial Indifference"/>
                <a:cs typeface="Glacial Indifference"/>
                <a:sym typeface="Glacial Indifference"/>
              </a:rPr>
              <a:t>Un fil de discussion</a:t>
            </a:r>
          </a:p>
        </p:txBody>
      </p:sp>
      <p:sp>
        <p:nvSpPr>
          <p:cNvPr id="37" name="TextBox 37"/>
          <p:cNvSpPr txBox="1"/>
          <p:nvPr/>
        </p:nvSpPr>
        <p:spPr>
          <a:xfrm>
            <a:off x="830481" y="7108847"/>
            <a:ext cx="4543330" cy="146304"/>
          </a:xfrm>
          <a:prstGeom prst="rect">
            <a:avLst/>
          </a:prstGeom>
        </p:spPr>
        <p:txBody>
          <a:bodyPr lIns="0" tIns="0" rIns="0" bIns="0" rtlCol="0" anchor="t">
            <a:spAutoFit/>
          </a:bodyPr>
          <a:lstStyle/>
          <a:p>
            <a:pPr marL="259080" lvl="1" indent="-129540" algn="l">
              <a:lnSpc>
                <a:spcPts val="1188"/>
              </a:lnSpc>
              <a:buFont typeface="Arial"/>
              <a:buChar char="•"/>
            </a:pPr>
            <a:r>
              <a:rPr lang="en-US" sz="1200">
                <a:solidFill>
                  <a:srgbClr val="000000"/>
                </a:solidFill>
                <a:latin typeface="Glacial Indifference"/>
                <a:ea typeface="Glacial Indifference"/>
                <a:cs typeface="Glacial Indifference"/>
                <a:sym typeface="Glacial Indifference"/>
              </a:rPr>
              <a:t>Un espace collaboratif : box de fichiers</a:t>
            </a:r>
          </a:p>
        </p:txBody>
      </p:sp>
      <p:sp>
        <p:nvSpPr>
          <p:cNvPr id="38" name="TextBox 38"/>
          <p:cNvSpPr txBox="1"/>
          <p:nvPr/>
        </p:nvSpPr>
        <p:spPr>
          <a:xfrm>
            <a:off x="830481" y="7485034"/>
            <a:ext cx="2781765" cy="146304"/>
          </a:xfrm>
          <a:prstGeom prst="rect">
            <a:avLst/>
          </a:prstGeom>
        </p:spPr>
        <p:txBody>
          <a:bodyPr lIns="0" tIns="0" rIns="0" bIns="0" rtlCol="0" anchor="t">
            <a:spAutoFit/>
          </a:bodyPr>
          <a:lstStyle/>
          <a:p>
            <a:pPr marL="259080" lvl="1" indent="-129540" algn="l">
              <a:lnSpc>
                <a:spcPts val="1188"/>
              </a:lnSpc>
              <a:buFont typeface="Arial"/>
              <a:buChar char="•"/>
            </a:pPr>
            <a:r>
              <a:rPr lang="en-US" sz="1200">
                <a:solidFill>
                  <a:srgbClr val="000000"/>
                </a:solidFill>
                <a:latin typeface="Glacial Indifference"/>
                <a:ea typeface="Glacial Indifference"/>
                <a:cs typeface="Glacial Indifference"/>
                <a:sym typeface="Glacial Indifference"/>
              </a:rPr>
              <a:t>Calendrier partagé</a:t>
            </a:r>
          </a:p>
        </p:txBody>
      </p:sp>
      <p:sp>
        <p:nvSpPr>
          <p:cNvPr id="39" name="TextBox 39"/>
          <p:cNvSpPr txBox="1"/>
          <p:nvPr/>
        </p:nvSpPr>
        <p:spPr>
          <a:xfrm>
            <a:off x="830481" y="7297706"/>
            <a:ext cx="2781765" cy="146304"/>
          </a:xfrm>
          <a:prstGeom prst="rect">
            <a:avLst/>
          </a:prstGeom>
        </p:spPr>
        <p:txBody>
          <a:bodyPr lIns="0" tIns="0" rIns="0" bIns="0" rtlCol="0" anchor="t">
            <a:spAutoFit/>
          </a:bodyPr>
          <a:lstStyle/>
          <a:p>
            <a:pPr marL="259080" lvl="1" indent="-129540" algn="l">
              <a:lnSpc>
                <a:spcPts val="1188"/>
              </a:lnSpc>
              <a:buFont typeface="Arial"/>
              <a:buChar char="•"/>
            </a:pPr>
            <a:r>
              <a:rPr lang="en-US" sz="1200">
                <a:solidFill>
                  <a:srgbClr val="000000"/>
                </a:solidFill>
                <a:latin typeface="Glacial Indifference"/>
                <a:ea typeface="Glacial Indifference"/>
                <a:cs typeface="Glacial Indifference"/>
                <a:sym typeface="Glacial Indifference"/>
              </a:rPr>
              <a:t>Outil de visio, audio</a:t>
            </a:r>
          </a:p>
        </p:txBody>
      </p:sp>
      <p:sp>
        <p:nvSpPr>
          <p:cNvPr id="40" name="TextBox 40"/>
          <p:cNvSpPr txBox="1"/>
          <p:nvPr/>
        </p:nvSpPr>
        <p:spPr>
          <a:xfrm>
            <a:off x="547999" y="7707538"/>
            <a:ext cx="5880466" cy="856004"/>
          </a:xfrm>
          <a:prstGeom prst="rect">
            <a:avLst/>
          </a:prstGeom>
        </p:spPr>
        <p:txBody>
          <a:bodyPr lIns="0" tIns="0" rIns="0" bIns="0" rtlCol="0" anchor="t">
            <a:spAutoFit/>
          </a:bodyPr>
          <a:lstStyle/>
          <a:p>
            <a:pPr algn="just">
              <a:lnSpc>
                <a:spcPts val="1679"/>
              </a:lnSpc>
            </a:pPr>
            <a:r>
              <a:rPr lang="fr-FR" sz="1200" noProof="0" dirty="0">
                <a:solidFill>
                  <a:srgbClr val="000000"/>
                </a:solidFill>
                <a:latin typeface="Glacial Indifference"/>
                <a:ea typeface="Glacial Indifference"/>
                <a:cs typeface="Glacial Indifference"/>
                <a:sym typeface="Glacial Indifference"/>
              </a:rPr>
              <a:t>Pour accéder au portail, il vous suffit d’envoyer un mail à </a:t>
            </a:r>
            <a:r>
              <a:rPr lang="fr-FR" sz="1200" noProof="0" dirty="0" err="1">
                <a:solidFill>
                  <a:srgbClr val="000000"/>
                </a:solidFill>
                <a:latin typeface="Glacial Indifference"/>
                <a:ea typeface="Glacial Indifference"/>
                <a:cs typeface="Glacial Indifference"/>
                <a:sym typeface="Glacial Indifference"/>
              </a:rPr>
              <a:t>Bich-Vân</a:t>
            </a:r>
            <a:r>
              <a:rPr lang="fr-FR" sz="1200" noProof="0" dirty="0">
                <a:solidFill>
                  <a:srgbClr val="000000"/>
                </a:solidFill>
                <a:latin typeface="Glacial Indifference"/>
                <a:ea typeface="Glacial Indifference"/>
                <a:cs typeface="Glacial Indifference"/>
                <a:sym typeface="Glacial Indifference"/>
              </a:rPr>
              <a:t> HAYAT (présidente du pôle Digitalisation), à l’adresse suivante : </a:t>
            </a:r>
            <a:r>
              <a:rPr lang="fr-FR" sz="1200" noProof="0" dirty="0">
                <a:solidFill>
                  <a:srgbClr val="000000"/>
                </a:solidFill>
                <a:latin typeface="Glacial Indifference"/>
                <a:ea typeface="Glacial Indifference"/>
                <a:cs typeface="Glacial Indifference"/>
                <a:sym typeface="Glacial Indifference"/>
                <a:hlinkClick r:id="rId17"/>
              </a:rPr>
              <a:t>bich-van@club-internet.fr</a:t>
            </a:r>
            <a:r>
              <a:rPr lang="fr-FR" sz="1200" noProof="0" dirty="0">
                <a:solidFill>
                  <a:srgbClr val="000000"/>
                </a:solidFill>
                <a:latin typeface="Glacial Indifference"/>
                <a:ea typeface="Glacial Indifference"/>
                <a:cs typeface="Glacial Indifference"/>
                <a:sym typeface="Glacial Indifference"/>
              </a:rPr>
              <a:t>.</a:t>
            </a:r>
          </a:p>
          <a:p>
            <a:pPr algn="just">
              <a:lnSpc>
                <a:spcPts val="1679"/>
              </a:lnSpc>
            </a:pPr>
            <a:r>
              <a:rPr lang="fr-FR" sz="1200" noProof="0" dirty="0">
                <a:solidFill>
                  <a:srgbClr val="000000"/>
                </a:solidFill>
                <a:latin typeface="Glacial Indifference"/>
                <a:ea typeface="Glacial Indifference"/>
                <a:cs typeface="Glacial Indifference"/>
                <a:sym typeface="Glacial Indifference"/>
              </a:rPr>
              <a:t>Une fois ce premier accès obtenu, vous pourrez accéder aux sphères qui vous intéressent, en cliquant simplement sur la demande d’accès. </a:t>
            </a:r>
          </a:p>
        </p:txBody>
      </p:sp>
      <p:sp>
        <p:nvSpPr>
          <p:cNvPr id="42" name="TextBox 42"/>
          <p:cNvSpPr txBox="1"/>
          <p:nvPr/>
        </p:nvSpPr>
        <p:spPr>
          <a:xfrm>
            <a:off x="1629303" y="513806"/>
            <a:ext cx="4263033" cy="213969"/>
          </a:xfrm>
          <a:prstGeom prst="rect">
            <a:avLst/>
          </a:prstGeom>
        </p:spPr>
        <p:txBody>
          <a:bodyPr lIns="0" tIns="0" rIns="0" bIns="0" rtlCol="0" anchor="t">
            <a:spAutoFit/>
          </a:bodyPr>
          <a:lstStyle/>
          <a:p>
            <a:pPr algn="ctr">
              <a:lnSpc>
                <a:spcPts val="1782"/>
              </a:lnSpc>
              <a:spcBef>
                <a:spcPct val="0"/>
              </a:spcBef>
            </a:pPr>
            <a:r>
              <a:rPr lang="en-US" sz="1273" b="1" spc="63" dirty="0">
                <a:solidFill>
                  <a:schemeClr val="bg1"/>
                </a:solidFill>
                <a:latin typeface="Glacial Indifference Bold"/>
                <a:ea typeface="Glacial Indifference Bold"/>
                <a:cs typeface="Glacial Indifference Bold"/>
                <a:sym typeface="Glacial Indifference Bold"/>
              </a:rPr>
              <a:t>La </a:t>
            </a:r>
            <a:r>
              <a:rPr lang="en-US" sz="1273" b="1" spc="63" dirty="0" err="1">
                <a:solidFill>
                  <a:schemeClr val="bg1"/>
                </a:solidFill>
                <a:latin typeface="Glacial Indifference Bold"/>
                <a:ea typeface="Glacial Indifference Bold"/>
                <a:cs typeface="Glacial Indifference Bold"/>
                <a:sym typeface="Glacial Indifference Bold"/>
              </a:rPr>
              <a:t>plateforme</a:t>
            </a:r>
            <a:r>
              <a:rPr lang="en-US" sz="1273" b="1" spc="63" dirty="0">
                <a:solidFill>
                  <a:schemeClr val="bg1"/>
                </a:solidFill>
                <a:latin typeface="Glacial Indifference Bold"/>
                <a:ea typeface="Glacial Indifference Bold"/>
                <a:cs typeface="Glacial Indifference Bold"/>
                <a:sym typeface="Glacial Indifference Bold"/>
              </a:rPr>
              <a:t> collaborative du </a:t>
            </a:r>
            <a:r>
              <a:rPr lang="en-US" sz="1273" b="1" spc="63" dirty="0" err="1">
                <a:solidFill>
                  <a:schemeClr val="bg1"/>
                </a:solidFill>
                <a:latin typeface="Glacial Indifference Bold"/>
                <a:ea typeface="Glacial Indifference Bold"/>
                <a:cs typeface="Glacial Indifference Bold"/>
                <a:sym typeface="Glacial Indifference Bold"/>
              </a:rPr>
              <a:t>comité</a:t>
            </a:r>
            <a:r>
              <a:rPr lang="en-US" sz="1273" b="1" spc="63" dirty="0">
                <a:solidFill>
                  <a:schemeClr val="bg1"/>
                </a:solidFill>
                <a:latin typeface="Glacial Indifference Bold"/>
                <a:ea typeface="Glacial Indifference Bold"/>
                <a:cs typeface="Glacial Indifference Bold"/>
                <a:sym typeface="Glacial Indifference Bold"/>
              </a:rPr>
              <a:t> des Yvelines</a:t>
            </a:r>
          </a:p>
        </p:txBody>
      </p:sp>
      <p:sp>
        <p:nvSpPr>
          <p:cNvPr id="46" name="TextBox 40">
            <a:extLst>
              <a:ext uri="{FF2B5EF4-FFF2-40B4-BE49-F238E27FC236}">
                <a16:creationId xmlns:a16="http://schemas.microsoft.com/office/drawing/2014/main" id="{5B0236FD-7265-BAF1-8A78-E5854C285E98}"/>
              </a:ext>
            </a:extLst>
          </p:cNvPr>
          <p:cNvSpPr txBox="1"/>
          <p:nvPr/>
        </p:nvSpPr>
        <p:spPr>
          <a:xfrm>
            <a:off x="531623" y="1116463"/>
            <a:ext cx="5880466" cy="419987"/>
          </a:xfrm>
          <a:prstGeom prst="rect">
            <a:avLst/>
          </a:prstGeom>
        </p:spPr>
        <p:txBody>
          <a:bodyPr lIns="0" tIns="0" rIns="0" bIns="0" rtlCol="0" anchor="t">
            <a:spAutoFit/>
          </a:bodyPr>
          <a:lstStyle/>
          <a:p>
            <a:pPr algn="just">
              <a:lnSpc>
                <a:spcPts val="1679"/>
              </a:lnSpc>
            </a:pPr>
            <a:r>
              <a:rPr lang="fr-FR" sz="1200" b="1" noProof="0" dirty="0">
                <a:solidFill>
                  <a:srgbClr val="000000"/>
                </a:solidFill>
                <a:latin typeface="Glacial Indifference"/>
                <a:ea typeface="Glacial Indifference"/>
                <a:cs typeface="Glacial Indifference"/>
                <a:sym typeface="Glacial Indifference"/>
              </a:rPr>
              <a:t>Le comité des Yvelines vous présente son nouveau portail d’informations et de collaboration dédié aux clubs : C’Tennis.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C96A8-3836-6779-60EE-0D19BBEA9655}"/>
            </a:ext>
          </a:extLst>
        </p:cNvPr>
        <p:cNvGrpSpPr/>
        <p:nvPr/>
      </p:nvGrpSpPr>
      <p:grpSpPr>
        <a:xfrm>
          <a:off x="0" y="0"/>
          <a:ext cx="0" cy="0"/>
          <a:chOff x="0" y="0"/>
          <a:chExt cx="0" cy="0"/>
        </a:xfrm>
      </p:grpSpPr>
      <p:pic>
        <p:nvPicPr>
          <p:cNvPr id="22" name="Image 21">
            <a:extLst>
              <a:ext uri="{FF2B5EF4-FFF2-40B4-BE49-F238E27FC236}">
                <a16:creationId xmlns:a16="http://schemas.microsoft.com/office/drawing/2014/main" id="{711EE7D2-67EC-581A-A95C-76F0F50F8053}"/>
              </a:ext>
            </a:extLst>
          </p:cNvPr>
          <p:cNvPicPr>
            <a:picLocks noChangeAspect="1"/>
          </p:cNvPicPr>
          <p:nvPr/>
        </p:nvPicPr>
        <p:blipFill>
          <a:blip r:embed="rId2"/>
          <a:stretch>
            <a:fillRect/>
          </a:stretch>
        </p:blipFill>
        <p:spPr>
          <a:xfrm>
            <a:off x="741701" y="4674337"/>
            <a:ext cx="5687219" cy="2934109"/>
          </a:xfrm>
          <a:prstGeom prst="rect">
            <a:avLst/>
          </a:prstGeom>
        </p:spPr>
      </p:pic>
      <p:grpSp>
        <p:nvGrpSpPr>
          <p:cNvPr id="2" name="Group 2">
            <a:extLst>
              <a:ext uri="{FF2B5EF4-FFF2-40B4-BE49-F238E27FC236}">
                <a16:creationId xmlns:a16="http://schemas.microsoft.com/office/drawing/2014/main" id="{D4B90956-0BC0-0DE9-12BD-7032A1715B3A}"/>
              </a:ext>
            </a:extLst>
          </p:cNvPr>
          <p:cNvGrpSpPr/>
          <p:nvPr/>
        </p:nvGrpSpPr>
        <p:grpSpPr>
          <a:xfrm>
            <a:off x="-483063" y="-970742"/>
            <a:ext cx="8247905" cy="2112822"/>
            <a:chOff x="214876" y="214876"/>
            <a:chExt cx="11196580" cy="2725194"/>
          </a:xfrm>
        </p:grpSpPr>
        <p:sp>
          <p:nvSpPr>
            <p:cNvPr id="3" name="AutoShape 3">
              <a:extLst>
                <a:ext uri="{FF2B5EF4-FFF2-40B4-BE49-F238E27FC236}">
                  <a16:creationId xmlns:a16="http://schemas.microsoft.com/office/drawing/2014/main" id="{363CD25B-36F7-95B3-D80D-7885C49FE3C0}"/>
                </a:ext>
              </a:extLst>
            </p:cNvPr>
            <p:cNvSpPr/>
            <p:nvPr/>
          </p:nvSpPr>
          <p:spPr>
            <a:xfrm>
              <a:off x="1059747" y="1432596"/>
              <a:ext cx="10049836" cy="1233368"/>
            </a:xfrm>
            <a:prstGeom prst="rect">
              <a:avLst/>
            </a:prstGeom>
            <a:solidFill>
              <a:srgbClr val="5883B8"/>
            </a:solidFill>
          </p:spPr>
        </p:sp>
        <p:sp>
          <p:nvSpPr>
            <p:cNvPr id="4" name="Freeform 4">
              <a:extLst>
                <a:ext uri="{FF2B5EF4-FFF2-40B4-BE49-F238E27FC236}">
                  <a16:creationId xmlns:a16="http://schemas.microsoft.com/office/drawing/2014/main" id="{AF0B921A-64C1-0248-4ECC-3983F79DA350}"/>
                </a:ext>
              </a:extLst>
            </p:cNvPr>
            <p:cNvSpPr/>
            <p:nvPr/>
          </p:nvSpPr>
          <p:spPr>
            <a:xfrm>
              <a:off x="971735" y="722948"/>
              <a:ext cx="10137848" cy="1943016"/>
            </a:xfrm>
            <a:custGeom>
              <a:avLst/>
              <a:gdLst/>
              <a:ahLst/>
              <a:cxnLst/>
              <a:rect l="l" t="t" r="r" b="b"/>
              <a:pathLst>
                <a:path w="10137848" h="1943016">
                  <a:moveTo>
                    <a:pt x="0" y="0"/>
                  </a:moveTo>
                  <a:lnTo>
                    <a:pt x="10137848" y="0"/>
                  </a:lnTo>
                  <a:lnTo>
                    <a:pt x="10137848" y="1943015"/>
                  </a:lnTo>
                  <a:lnTo>
                    <a:pt x="0" y="1943015"/>
                  </a:lnTo>
                  <a:lnTo>
                    <a:pt x="0" y="0"/>
                  </a:lnTo>
                  <a:close/>
                </a:path>
              </a:pathLst>
            </a:custGeom>
            <a:blipFill>
              <a:blip r:embed="rId3">
                <a:alphaModFix amt="25000"/>
              </a:blip>
              <a:stretch>
                <a:fillRect l="-202" t="-92734" b="-154939"/>
              </a:stretch>
            </a:blipFill>
          </p:spPr>
        </p:sp>
        <p:sp>
          <p:nvSpPr>
            <p:cNvPr id="5" name="Freeform 5">
              <a:extLst>
                <a:ext uri="{FF2B5EF4-FFF2-40B4-BE49-F238E27FC236}">
                  <a16:creationId xmlns:a16="http://schemas.microsoft.com/office/drawing/2014/main" id="{23E5092B-7720-1FC1-5794-8B3EDBFAA258}"/>
                </a:ext>
              </a:extLst>
            </p:cNvPr>
            <p:cNvSpPr/>
            <p:nvPr/>
          </p:nvSpPr>
          <p:spPr>
            <a:xfrm rot="-6087885">
              <a:off x="214876" y="214876"/>
              <a:ext cx="2403368" cy="2403368"/>
            </a:xfrm>
            <a:custGeom>
              <a:avLst/>
              <a:gdLst/>
              <a:ahLst/>
              <a:cxnLst/>
              <a:rect l="l" t="t" r="r" b="b"/>
              <a:pathLst>
                <a:path w="2403368" h="2403368">
                  <a:moveTo>
                    <a:pt x="0" y="0"/>
                  </a:moveTo>
                  <a:lnTo>
                    <a:pt x="2403367" y="0"/>
                  </a:lnTo>
                  <a:lnTo>
                    <a:pt x="2403367" y="2403367"/>
                  </a:lnTo>
                  <a:lnTo>
                    <a:pt x="0" y="2403367"/>
                  </a:lnTo>
                  <a:lnTo>
                    <a:pt x="0" y="0"/>
                  </a:lnTo>
                  <a:close/>
                </a:path>
              </a:pathLst>
            </a:custGeom>
            <a:blipFill>
              <a:blip r:embed="rId4">
                <a:alphaModFix amt="90000"/>
                <a:extLst>
                  <a:ext uri="{96DAC541-7B7A-43D3-8B79-37D633B846F1}">
                    <asvg:svgBlip xmlns:asvg="http://schemas.microsoft.com/office/drawing/2016/SVG/main" r:embed="rId5"/>
                  </a:ext>
                </a:extLst>
              </a:blip>
              <a:stretch>
                <a:fillRect/>
              </a:stretch>
            </a:blipFill>
          </p:spPr>
        </p:sp>
        <p:sp>
          <p:nvSpPr>
            <p:cNvPr id="6" name="Freeform 6">
              <a:extLst>
                <a:ext uri="{FF2B5EF4-FFF2-40B4-BE49-F238E27FC236}">
                  <a16:creationId xmlns:a16="http://schemas.microsoft.com/office/drawing/2014/main" id="{868ADA25-7DA6-F92C-647A-8618AE5E28D5}"/>
                </a:ext>
              </a:extLst>
            </p:cNvPr>
            <p:cNvSpPr/>
            <p:nvPr/>
          </p:nvSpPr>
          <p:spPr>
            <a:xfrm>
              <a:off x="1327047" y="1677370"/>
              <a:ext cx="1100908" cy="474767"/>
            </a:xfrm>
            <a:custGeom>
              <a:avLst/>
              <a:gdLst/>
              <a:ahLst/>
              <a:cxnLst/>
              <a:rect l="l" t="t" r="r" b="b"/>
              <a:pathLst>
                <a:path w="1100908" h="474767">
                  <a:moveTo>
                    <a:pt x="0" y="0"/>
                  </a:moveTo>
                  <a:lnTo>
                    <a:pt x="1100908" y="0"/>
                  </a:lnTo>
                  <a:lnTo>
                    <a:pt x="1100908" y="474767"/>
                  </a:lnTo>
                  <a:lnTo>
                    <a:pt x="0" y="474767"/>
                  </a:lnTo>
                  <a:lnTo>
                    <a:pt x="0" y="0"/>
                  </a:lnTo>
                  <a:close/>
                </a:path>
              </a:pathLst>
            </a:custGeom>
            <a:blipFill>
              <a:blip r:embed="rId6"/>
              <a:stretch>
                <a:fillRect/>
              </a:stretch>
            </a:blipFill>
          </p:spPr>
        </p:sp>
        <p:sp>
          <p:nvSpPr>
            <p:cNvPr id="7" name="Freeform 7">
              <a:extLst>
                <a:ext uri="{FF2B5EF4-FFF2-40B4-BE49-F238E27FC236}">
                  <a16:creationId xmlns:a16="http://schemas.microsoft.com/office/drawing/2014/main" id="{8D03EBA4-747D-B206-D8B7-DC471786FA8B}"/>
                </a:ext>
              </a:extLst>
            </p:cNvPr>
            <p:cNvSpPr/>
            <p:nvPr/>
          </p:nvSpPr>
          <p:spPr>
            <a:xfrm>
              <a:off x="10084069" y="1610544"/>
              <a:ext cx="1327387" cy="1327387"/>
            </a:xfrm>
            <a:custGeom>
              <a:avLst/>
              <a:gdLst/>
              <a:ahLst/>
              <a:cxnLst/>
              <a:rect l="l" t="t" r="r" b="b"/>
              <a:pathLst>
                <a:path w="1327387" h="1327387">
                  <a:moveTo>
                    <a:pt x="0" y="0"/>
                  </a:moveTo>
                  <a:lnTo>
                    <a:pt x="1327386" y="0"/>
                  </a:lnTo>
                  <a:lnTo>
                    <a:pt x="1327386" y="1327387"/>
                  </a:lnTo>
                  <a:lnTo>
                    <a:pt x="0" y="13273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a:extLst>
                <a:ext uri="{FF2B5EF4-FFF2-40B4-BE49-F238E27FC236}">
                  <a16:creationId xmlns:a16="http://schemas.microsoft.com/office/drawing/2014/main" id="{5974C6EA-9118-89FC-A5EA-83282CAE5B7D}"/>
                </a:ext>
              </a:extLst>
            </p:cNvPr>
            <p:cNvGrpSpPr/>
            <p:nvPr/>
          </p:nvGrpSpPr>
          <p:grpSpPr>
            <a:xfrm>
              <a:off x="10482350" y="1432596"/>
              <a:ext cx="434399" cy="434399"/>
              <a:chOff x="0" y="0"/>
              <a:chExt cx="6350000" cy="6350000"/>
            </a:xfrm>
          </p:grpSpPr>
          <p:sp>
            <p:nvSpPr>
              <p:cNvPr id="9" name="Freeform 9">
                <a:extLst>
                  <a:ext uri="{FF2B5EF4-FFF2-40B4-BE49-F238E27FC236}">
                    <a16:creationId xmlns:a16="http://schemas.microsoft.com/office/drawing/2014/main" id="{6742C77C-2D5E-3AB6-7A5A-DE3118398E30}"/>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96985"/>
              </a:solidFill>
            </p:spPr>
          </p:sp>
        </p:grpSp>
        <p:grpSp>
          <p:nvGrpSpPr>
            <p:cNvPr id="10" name="Group 10">
              <a:extLst>
                <a:ext uri="{FF2B5EF4-FFF2-40B4-BE49-F238E27FC236}">
                  <a16:creationId xmlns:a16="http://schemas.microsoft.com/office/drawing/2014/main" id="{DC69539D-CCE3-5D3A-6638-E34D5E9A5A4C}"/>
                </a:ext>
              </a:extLst>
            </p:cNvPr>
            <p:cNvGrpSpPr>
              <a:grpSpLocks noChangeAspect="1"/>
            </p:cNvGrpSpPr>
            <p:nvPr/>
          </p:nvGrpSpPr>
          <p:grpSpPr>
            <a:xfrm>
              <a:off x="9859018" y="2184494"/>
              <a:ext cx="755576" cy="755576"/>
              <a:chOff x="-2540" y="-2540"/>
              <a:chExt cx="6355080" cy="6355080"/>
            </a:xfrm>
          </p:grpSpPr>
          <p:sp>
            <p:nvSpPr>
              <p:cNvPr id="11" name="Freeform 11">
                <a:extLst>
                  <a:ext uri="{FF2B5EF4-FFF2-40B4-BE49-F238E27FC236}">
                    <a16:creationId xmlns:a16="http://schemas.microsoft.com/office/drawing/2014/main" id="{7932B534-AA4B-E835-0B5C-AA11195A9805}"/>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96985"/>
              </a:solidFill>
            </p:spPr>
          </p:sp>
        </p:grpSp>
      </p:grpSp>
      <p:sp>
        <p:nvSpPr>
          <p:cNvPr id="13" name="AutoShape 13">
            <a:extLst>
              <a:ext uri="{FF2B5EF4-FFF2-40B4-BE49-F238E27FC236}">
                <a16:creationId xmlns:a16="http://schemas.microsoft.com/office/drawing/2014/main" id="{0CC5D036-0F2D-0C65-D86F-28AA57B0BA44}"/>
              </a:ext>
            </a:extLst>
          </p:cNvPr>
          <p:cNvSpPr/>
          <p:nvPr/>
        </p:nvSpPr>
        <p:spPr>
          <a:xfrm>
            <a:off x="0" y="10104291"/>
            <a:ext cx="7560000" cy="332942"/>
          </a:xfrm>
          <a:prstGeom prst="rect">
            <a:avLst/>
          </a:prstGeom>
          <a:solidFill>
            <a:srgbClr val="5883B8"/>
          </a:solidFill>
        </p:spPr>
      </p:sp>
      <p:sp>
        <p:nvSpPr>
          <p:cNvPr id="14" name="Freeform 14">
            <a:extLst>
              <a:ext uri="{FF2B5EF4-FFF2-40B4-BE49-F238E27FC236}">
                <a16:creationId xmlns:a16="http://schemas.microsoft.com/office/drawing/2014/main" id="{C81AC0DA-9C9D-0B9B-12FE-9884D133E777}"/>
              </a:ext>
            </a:extLst>
          </p:cNvPr>
          <p:cNvSpPr/>
          <p:nvPr/>
        </p:nvSpPr>
        <p:spPr>
          <a:xfrm>
            <a:off x="6247" y="10112790"/>
            <a:ext cx="7576375" cy="436808"/>
          </a:xfrm>
          <a:custGeom>
            <a:avLst/>
            <a:gdLst/>
            <a:ahLst/>
            <a:cxnLst/>
            <a:rect l="l" t="t" r="r" b="b"/>
            <a:pathLst>
              <a:path w="7576375" h="436808">
                <a:moveTo>
                  <a:pt x="0" y="0"/>
                </a:moveTo>
                <a:lnTo>
                  <a:pt x="7576376" y="0"/>
                </a:lnTo>
                <a:lnTo>
                  <a:pt x="7576376" y="436808"/>
                </a:lnTo>
                <a:lnTo>
                  <a:pt x="0" y="436808"/>
                </a:lnTo>
                <a:lnTo>
                  <a:pt x="0" y="0"/>
                </a:lnTo>
                <a:close/>
              </a:path>
            </a:pathLst>
          </a:custGeom>
          <a:blipFill>
            <a:blip r:embed="rId3">
              <a:alphaModFix amt="25000"/>
            </a:blip>
            <a:stretch>
              <a:fillRect l="-139" t="-298146" b="-756899"/>
            </a:stretch>
          </a:blipFill>
        </p:spPr>
      </p:sp>
      <p:sp>
        <p:nvSpPr>
          <p:cNvPr id="15" name="Freeform 15">
            <a:extLst>
              <a:ext uri="{FF2B5EF4-FFF2-40B4-BE49-F238E27FC236}">
                <a16:creationId xmlns:a16="http://schemas.microsoft.com/office/drawing/2014/main" id="{BAB2226D-90B9-0BEA-548E-8FA6C9B4754A}"/>
              </a:ext>
            </a:extLst>
          </p:cNvPr>
          <p:cNvSpPr/>
          <p:nvPr/>
        </p:nvSpPr>
        <p:spPr>
          <a:xfrm>
            <a:off x="7034673" y="10013003"/>
            <a:ext cx="253481" cy="253904"/>
          </a:xfrm>
          <a:custGeom>
            <a:avLst/>
            <a:gdLst/>
            <a:ahLst/>
            <a:cxnLst/>
            <a:rect l="l" t="t" r="r" b="b"/>
            <a:pathLst>
              <a:path w="253481" h="253904">
                <a:moveTo>
                  <a:pt x="0" y="0"/>
                </a:moveTo>
                <a:lnTo>
                  <a:pt x="253481" y="0"/>
                </a:lnTo>
                <a:lnTo>
                  <a:pt x="253481" y="253905"/>
                </a:lnTo>
                <a:lnTo>
                  <a:pt x="0" y="253905"/>
                </a:lnTo>
                <a:lnTo>
                  <a:pt x="0" y="0"/>
                </a:lnTo>
                <a:close/>
              </a:path>
            </a:pathLst>
          </a:custGeom>
          <a:blipFill>
            <a:blip r:embed="rId9">
              <a:extLst>
                <a:ext uri="{96DAC541-7B7A-43D3-8B79-37D633B846F1}">
                  <asvg:svgBlip xmlns:asvg="http://schemas.microsoft.com/office/drawing/2016/SVG/main" r:embed="rId10"/>
                </a:ext>
              </a:extLst>
            </a:blip>
            <a:stretch>
              <a:fillRect l="-335" r="-335"/>
            </a:stretch>
          </a:blipFill>
        </p:spPr>
      </p:sp>
      <p:grpSp>
        <p:nvGrpSpPr>
          <p:cNvPr id="16" name="Group 16">
            <a:extLst>
              <a:ext uri="{FF2B5EF4-FFF2-40B4-BE49-F238E27FC236}">
                <a16:creationId xmlns:a16="http://schemas.microsoft.com/office/drawing/2014/main" id="{A4C14262-4028-4D88-62EF-E2FC6E436BF8}"/>
              </a:ext>
            </a:extLst>
          </p:cNvPr>
          <p:cNvGrpSpPr/>
          <p:nvPr/>
        </p:nvGrpSpPr>
        <p:grpSpPr>
          <a:xfrm>
            <a:off x="2118704" y="10162450"/>
            <a:ext cx="3401926" cy="208915"/>
            <a:chOff x="0" y="0"/>
            <a:chExt cx="4535902" cy="278553"/>
          </a:xfrm>
        </p:grpSpPr>
        <p:sp>
          <p:nvSpPr>
            <p:cNvPr id="17" name="TextBox 17">
              <a:extLst>
                <a:ext uri="{FF2B5EF4-FFF2-40B4-BE49-F238E27FC236}">
                  <a16:creationId xmlns:a16="http://schemas.microsoft.com/office/drawing/2014/main" id="{750DFD60-FFB8-0839-4DC4-227D8D4EF14A}"/>
                </a:ext>
              </a:extLst>
            </p:cNvPr>
            <p:cNvSpPr txBox="1"/>
            <p:nvPr/>
          </p:nvSpPr>
          <p:spPr>
            <a:xfrm>
              <a:off x="108373" y="0"/>
              <a:ext cx="4427529" cy="278553"/>
            </a:xfrm>
            <a:prstGeom prst="rect">
              <a:avLst/>
            </a:prstGeom>
          </p:spPr>
          <p:txBody>
            <a:bodyPr lIns="0" tIns="0" rIns="0" bIns="0" rtlCol="0" anchor="t">
              <a:spAutoFit/>
            </a:bodyPr>
            <a:lstStyle/>
            <a:p>
              <a:pPr algn="ctr">
                <a:lnSpc>
                  <a:spcPts val="1610"/>
                </a:lnSpc>
              </a:pPr>
              <a:r>
                <a:rPr lang="en-US" sz="1400" spc="7">
                  <a:solidFill>
                    <a:srgbClr val="FFFFFF"/>
                  </a:solidFill>
                  <a:latin typeface="Glacial Indifference"/>
                  <a:ea typeface="Glacial Indifference"/>
                  <a:cs typeface="Glacial Indifference"/>
                  <a:sym typeface="Glacial Indifference"/>
                </a:rPr>
                <a:t> </a:t>
              </a:r>
              <a:r>
                <a:rPr lang="en-US" sz="1400" u="sng" spc="7">
                  <a:solidFill>
                    <a:srgbClr val="FFFFFF"/>
                  </a:solidFill>
                  <a:latin typeface="Glacial Indifference"/>
                  <a:ea typeface="Glacial Indifference"/>
                  <a:cs typeface="Glacial Indifference"/>
                  <a:sym typeface="Glacial Indifference"/>
                  <a:hlinkClick r:id="rId11" tooltip="mailto:comite.yvelines@fft.fr"/>
                </a:rPr>
                <a:t>comite.yvelines@fft.fr</a:t>
              </a:r>
              <a:r>
                <a:rPr lang="en-US" sz="1400" spc="7">
                  <a:solidFill>
                    <a:srgbClr val="FFFFFF"/>
                  </a:solidFill>
                  <a:latin typeface="Glacial Indifference"/>
                  <a:ea typeface="Glacial Indifference"/>
                  <a:cs typeface="Glacial Indifference"/>
                  <a:sym typeface="Glacial Indifference"/>
                </a:rPr>
                <a:t> -      01 30 54 51 12</a:t>
              </a:r>
            </a:p>
          </p:txBody>
        </p:sp>
        <p:sp>
          <p:nvSpPr>
            <p:cNvPr id="18" name="Freeform 18">
              <a:extLst>
                <a:ext uri="{FF2B5EF4-FFF2-40B4-BE49-F238E27FC236}">
                  <a16:creationId xmlns:a16="http://schemas.microsoft.com/office/drawing/2014/main" id="{E9088042-8370-FEFB-EEA6-CDEE34700714}"/>
                </a:ext>
              </a:extLst>
            </p:cNvPr>
            <p:cNvSpPr/>
            <p:nvPr/>
          </p:nvSpPr>
          <p:spPr>
            <a:xfrm>
              <a:off x="2724659" y="35023"/>
              <a:ext cx="208506" cy="208506"/>
            </a:xfrm>
            <a:custGeom>
              <a:avLst/>
              <a:gdLst/>
              <a:ahLst/>
              <a:cxnLst/>
              <a:rect l="l" t="t" r="r" b="b"/>
              <a:pathLst>
                <a:path w="208506" h="208506">
                  <a:moveTo>
                    <a:pt x="0" y="0"/>
                  </a:moveTo>
                  <a:lnTo>
                    <a:pt x="208507" y="0"/>
                  </a:lnTo>
                  <a:lnTo>
                    <a:pt x="208507" y="208507"/>
                  </a:lnTo>
                  <a:lnTo>
                    <a:pt x="0" y="2085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Freeform 19">
              <a:extLst>
                <a:ext uri="{FF2B5EF4-FFF2-40B4-BE49-F238E27FC236}">
                  <a16:creationId xmlns:a16="http://schemas.microsoft.com/office/drawing/2014/main" id="{3CACC166-0C1E-0352-DF51-60DCD13DD392}"/>
                </a:ext>
              </a:extLst>
            </p:cNvPr>
            <p:cNvSpPr/>
            <p:nvPr/>
          </p:nvSpPr>
          <p:spPr>
            <a:xfrm>
              <a:off x="0" y="61807"/>
              <a:ext cx="216747" cy="216747"/>
            </a:xfrm>
            <a:custGeom>
              <a:avLst/>
              <a:gdLst/>
              <a:ahLst/>
              <a:cxnLst/>
              <a:rect l="l" t="t" r="r" b="b"/>
              <a:pathLst>
                <a:path w="216747" h="216747">
                  <a:moveTo>
                    <a:pt x="0" y="0"/>
                  </a:moveTo>
                  <a:lnTo>
                    <a:pt x="216747" y="0"/>
                  </a:lnTo>
                  <a:lnTo>
                    <a:pt x="216747" y="216746"/>
                  </a:lnTo>
                  <a:lnTo>
                    <a:pt x="0" y="21674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sp>
        <p:nvSpPr>
          <p:cNvPr id="20" name="Freeform 20">
            <a:extLst>
              <a:ext uri="{FF2B5EF4-FFF2-40B4-BE49-F238E27FC236}">
                <a16:creationId xmlns:a16="http://schemas.microsoft.com/office/drawing/2014/main" id="{2A2793AF-E842-118B-481A-4FFC07E2209C}"/>
              </a:ext>
            </a:extLst>
          </p:cNvPr>
          <p:cNvSpPr/>
          <p:nvPr/>
        </p:nvSpPr>
        <p:spPr>
          <a:xfrm>
            <a:off x="5753065" y="1002633"/>
            <a:ext cx="1640783" cy="1674590"/>
          </a:xfrm>
          <a:custGeom>
            <a:avLst/>
            <a:gdLst/>
            <a:ahLst/>
            <a:cxnLst/>
            <a:rect l="l" t="t" r="r" b="b"/>
            <a:pathLst>
              <a:path w="1640783" h="1674590">
                <a:moveTo>
                  <a:pt x="0" y="0"/>
                </a:moveTo>
                <a:lnTo>
                  <a:pt x="1640782" y="0"/>
                </a:lnTo>
                <a:lnTo>
                  <a:pt x="1640782" y="1674590"/>
                </a:lnTo>
                <a:lnTo>
                  <a:pt x="0" y="1674590"/>
                </a:lnTo>
                <a:lnTo>
                  <a:pt x="0" y="0"/>
                </a:lnTo>
                <a:close/>
              </a:path>
            </a:pathLst>
          </a:custGeom>
          <a:blipFill>
            <a:blip r:embed="rId16"/>
            <a:stretch>
              <a:fillRect r="-219162"/>
            </a:stretch>
          </a:blipFill>
        </p:spPr>
      </p:sp>
      <p:sp>
        <p:nvSpPr>
          <p:cNvPr id="21" name="Freeform 21">
            <a:extLst>
              <a:ext uri="{FF2B5EF4-FFF2-40B4-BE49-F238E27FC236}">
                <a16:creationId xmlns:a16="http://schemas.microsoft.com/office/drawing/2014/main" id="{D55C795E-11C5-139F-9C26-C77870603C5C}"/>
              </a:ext>
            </a:extLst>
          </p:cNvPr>
          <p:cNvSpPr/>
          <p:nvPr/>
        </p:nvSpPr>
        <p:spPr>
          <a:xfrm>
            <a:off x="4368920" y="2790668"/>
            <a:ext cx="3259436" cy="3259436"/>
          </a:xfrm>
          <a:custGeom>
            <a:avLst/>
            <a:gdLst/>
            <a:ahLst/>
            <a:cxnLst/>
            <a:rect l="l" t="t" r="r" b="b"/>
            <a:pathLst>
              <a:path w="3259436" h="3259436">
                <a:moveTo>
                  <a:pt x="0" y="0"/>
                </a:moveTo>
                <a:lnTo>
                  <a:pt x="3259436" y="0"/>
                </a:lnTo>
                <a:lnTo>
                  <a:pt x="3259436" y="3259436"/>
                </a:lnTo>
                <a:lnTo>
                  <a:pt x="0" y="3259436"/>
                </a:lnTo>
                <a:lnTo>
                  <a:pt x="0" y="0"/>
                </a:lnTo>
                <a:close/>
              </a:path>
            </a:pathLst>
          </a:custGeom>
          <a:blipFill>
            <a:blip r:embed="rId17">
              <a:alphaModFix amt="52000"/>
            </a:blip>
            <a:stretch>
              <a:fillRect/>
            </a:stretch>
          </a:blipFill>
        </p:spPr>
      </p:sp>
      <p:sp>
        <p:nvSpPr>
          <p:cNvPr id="26" name="TextBox 26">
            <a:extLst>
              <a:ext uri="{FF2B5EF4-FFF2-40B4-BE49-F238E27FC236}">
                <a16:creationId xmlns:a16="http://schemas.microsoft.com/office/drawing/2014/main" id="{39DFA25A-DC97-CFA2-8BEA-132AFFE0FF20}"/>
              </a:ext>
            </a:extLst>
          </p:cNvPr>
          <p:cNvSpPr txBox="1"/>
          <p:nvPr/>
        </p:nvSpPr>
        <p:spPr>
          <a:xfrm>
            <a:off x="7034673" y="10047828"/>
            <a:ext cx="253481" cy="174730"/>
          </a:xfrm>
          <a:prstGeom prst="rect">
            <a:avLst/>
          </a:prstGeom>
        </p:spPr>
        <p:txBody>
          <a:bodyPr lIns="0" tIns="0" rIns="0" bIns="0" rtlCol="0" anchor="t">
            <a:spAutoFit/>
          </a:bodyPr>
          <a:lstStyle/>
          <a:p>
            <a:pPr algn="ctr">
              <a:lnSpc>
                <a:spcPts val="1260"/>
              </a:lnSpc>
            </a:pPr>
            <a:r>
              <a:rPr lang="en-US" sz="1095" spc="10">
                <a:solidFill>
                  <a:srgbClr val="496985"/>
                </a:solidFill>
                <a:latin typeface="Edo"/>
                <a:ea typeface="Edo"/>
                <a:cs typeface="Edo"/>
                <a:sym typeface="Edo"/>
              </a:rPr>
              <a:t>13</a:t>
            </a:r>
          </a:p>
        </p:txBody>
      </p:sp>
      <p:sp>
        <p:nvSpPr>
          <p:cNvPr id="27" name="TextBox 27">
            <a:extLst>
              <a:ext uri="{FF2B5EF4-FFF2-40B4-BE49-F238E27FC236}">
                <a16:creationId xmlns:a16="http://schemas.microsoft.com/office/drawing/2014/main" id="{E1B0D204-4749-C9E4-8341-5B1812980B04}"/>
              </a:ext>
            </a:extLst>
          </p:cNvPr>
          <p:cNvSpPr txBox="1"/>
          <p:nvPr/>
        </p:nvSpPr>
        <p:spPr>
          <a:xfrm>
            <a:off x="1605883" y="68035"/>
            <a:ext cx="1721402" cy="464820"/>
          </a:xfrm>
          <a:prstGeom prst="rect">
            <a:avLst/>
          </a:prstGeom>
        </p:spPr>
        <p:txBody>
          <a:bodyPr lIns="0" tIns="0" rIns="0" bIns="0" rtlCol="0" anchor="t">
            <a:spAutoFit/>
          </a:bodyPr>
          <a:lstStyle/>
          <a:p>
            <a:pPr marL="0" lvl="0" indent="0" algn="l">
              <a:lnSpc>
                <a:spcPts val="3779"/>
              </a:lnSpc>
              <a:spcBef>
                <a:spcPct val="0"/>
              </a:spcBef>
            </a:pPr>
            <a:r>
              <a:rPr lang="en-US" sz="2699" b="1" dirty="0">
                <a:solidFill>
                  <a:schemeClr val="bg1"/>
                </a:solidFill>
                <a:latin typeface="Glacial Indifference Bold"/>
                <a:ea typeface="Glacial Indifference Bold"/>
                <a:cs typeface="Glacial Indifference Bold"/>
                <a:sym typeface="Glacial Indifference Bold"/>
              </a:rPr>
              <a:t>C’TENNIS </a:t>
            </a:r>
          </a:p>
        </p:txBody>
      </p:sp>
      <p:sp>
        <p:nvSpPr>
          <p:cNvPr id="42" name="TextBox 42">
            <a:extLst>
              <a:ext uri="{FF2B5EF4-FFF2-40B4-BE49-F238E27FC236}">
                <a16:creationId xmlns:a16="http://schemas.microsoft.com/office/drawing/2014/main" id="{8FE8C846-0606-39ED-742F-B52C1DA6B175}"/>
              </a:ext>
            </a:extLst>
          </p:cNvPr>
          <p:cNvSpPr txBox="1"/>
          <p:nvPr/>
        </p:nvSpPr>
        <p:spPr>
          <a:xfrm>
            <a:off x="1629303" y="513806"/>
            <a:ext cx="4263033" cy="213969"/>
          </a:xfrm>
          <a:prstGeom prst="rect">
            <a:avLst/>
          </a:prstGeom>
        </p:spPr>
        <p:txBody>
          <a:bodyPr lIns="0" tIns="0" rIns="0" bIns="0" rtlCol="0" anchor="t">
            <a:spAutoFit/>
          </a:bodyPr>
          <a:lstStyle/>
          <a:p>
            <a:pPr algn="ctr">
              <a:lnSpc>
                <a:spcPts val="1782"/>
              </a:lnSpc>
              <a:spcBef>
                <a:spcPct val="0"/>
              </a:spcBef>
            </a:pPr>
            <a:r>
              <a:rPr lang="en-US" sz="1273" b="1" spc="63" dirty="0">
                <a:solidFill>
                  <a:schemeClr val="bg1"/>
                </a:solidFill>
                <a:latin typeface="Glacial Indifference Bold"/>
                <a:ea typeface="Glacial Indifference Bold"/>
                <a:cs typeface="Glacial Indifference Bold"/>
                <a:sym typeface="Glacial Indifference Bold"/>
              </a:rPr>
              <a:t>La </a:t>
            </a:r>
            <a:r>
              <a:rPr lang="en-US" sz="1273" b="1" spc="63" dirty="0" err="1">
                <a:solidFill>
                  <a:schemeClr val="bg1"/>
                </a:solidFill>
                <a:latin typeface="Glacial Indifference Bold"/>
                <a:ea typeface="Glacial Indifference Bold"/>
                <a:cs typeface="Glacial Indifference Bold"/>
                <a:sym typeface="Glacial Indifference Bold"/>
              </a:rPr>
              <a:t>plateforme</a:t>
            </a:r>
            <a:r>
              <a:rPr lang="en-US" sz="1273" b="1" spc="63" dirty="0">
                <a:solidFill>
                  <a:schemeClr val="bg1"/>
                </a:solidFill>
                <a:latin typeface="Glacial Indifference Bold"/>
                <a:ea typeface="Glacial Indifference Bold"/>
                <a:cs typeface="Glacial Indifference Bold"/>
                <a:sym typeface="Glacial Indifference Bold"/>
              </a:rPr>
              <a:t> collaborative du </a:t>
            </a:r>
            <a:r>
              <a:rPr lang="en-US" sz="1273" b="1" spc="63" dirty="0" err="1">
                <a:solidFill>
                  <a:schemeClr val="bg1"/>
                </a:solidFill>
                <a:latin typeface="Glacial Indifference Bold"/>
                <a:ea typeface="Glacial Indifference Bold"/>
                <a:cs typeface="Glacial Indifference Bold"/>
                <a:sym typeface="Glacial Indifference Bold"/>
              </a:rPr>
              <a:t>comité</a:t>
            </a:r>
            <a:r>
              <a:rPr lang="en-US" sz="1273" b="1" spc="63" dirty="0">
                <a:solidFill>
                  <a:schemeClr val="bg1"/>
                </a:solidFill>
                <a:latin typeface="Glacial Indifference Bold"/>
                <a:ea typeface="Glacial Indifference Bold"/>
                <a:cs typeface="Glacial Indifference Bold"/>
                <a:sym typeface="Glacial Indifference Bold"/>
              </a:rPr>
              <a:t> des Yvelines</a:t>
            </a:r>
          </a:p>
        </p:txBody>
      </p:sp>
      <p:sp>
        <p:nvSpPr>
          <p:cNvPr id="12" name="TextBox 12">
            <a:extLst>
              <a:ext uri="{FF2B5EF4-FFF2-40B4-BE49-F238E27FC236}">
                <a16:creationId xmlns:a16="http://schemas.microsoft.com/office/drawing/2014/main" id="{4CB6996C-423B-4ADE-FA51-DB6E7FF03D17}"/>
              </a:ext>
            </a:extLst>
          </p:cNvPr>
          <p:cNvSpPr txBox="1"/>
          <p:nvPr/>
        </p:nvSpPr>
        <p:spPr>
          <a:xfrm>
            <a:off x="533354" y="1431188"/>
            <a:ext cx="6040102" cy="2914259"/>
          </a:xfrm>
          <a:prstGeom prst="rect">
            <a:avLst/>
          </a:prstGeom>
        </p:spPr>
        <p:txBody>
          <a:bodyPr lIns="0" tIns="0" rIns="0" bIns="0" rtlCol="0" anchor="t">
            <a:spAutoFit/>
          </a:bodyPr>
          <a:lstStyle/>
          <a:p>
            <a:pPr algn="l">
              <a:lnSpc>
                <a:spcPts val="1819"/>
              </a:lnSpc>
            </a:pPr>
            <a:r>
              <a:rPr lang="en-US" sz="1399" b="1" u="sng" dirty="0" err="1">
                <a:solidFill>
                  <a:srgbClr val="ED7D31"/>
                </a:solidFill>
                <a:latin typeface="Glacial Indifference Bold"/>
                <a:ea typeface="Glacial Indifference Bold"/>
                <a:cs typeface="Glacial Indifference Bold"/>
                <a:sym typeface="Glacial Indifference Bold"/>
              </a:rPr>
              <a:t>Descriptif</a:t>
            </a:r>
            <a:r>
              <a:rPr lang="en-US" sz="1399" b="1" u="sng" dirty="0">
                <a:solidFill>
                  <a:srgbClr val="ED7D31"/>
                </a:solidFill>
                <a:latin typeface="Glacial Indifference Bold"/>
                <a:ea typeface="Glacial Indifference Bold"/>
                <a:cs typeface="Glacial Indifference Bold"/>
                <a:sym typeface="Glacial Indifference Bold"/>
              </a:rPr>
              <a:t> des </a:t>
            </a:r>
            <a:r>
              <a:rPr lang="en-US" sz="1399" b="1" u="sng" dirty="0" err="1">
                <a:solidFill>
                  <a:srgbClr val="ED7D31"/>
                </a:solidFill>
                <a:latin typeface="Glacial Indifference Bold"/>
                <a:ea typeface="Glacial Indifference Bold"/>
                <a:cs typeface="Glacial Indifference Bold"/>
                <a:sym typeface="Glacial Indifference Bold"/>
              </a:rPr>
              <a:t>sphères</a:t>
            </a:r>
            <a:endParaRPr lang="en-US" sz="1399" b="1" u="sng" dirty="0">
              <a:solidFill>
                <a:srgbClr val="ED7D31"/>
              </a:solidFill>
              <a:latin typeface="Glacial Indifference Bold"/>
              <a:ea typeface="Glacial Indifference Bold"/>
              <a:cs typeface="Glacial Indifference Bold"/>
              <a:sym typeface="Glacial Indifference Bold"/>
            </a:endParaRPr>
          </a:p>
          <a:p>
            <a:pPr algn="l">
              <a:lnSpc>
                <a:spcPts val="1430"/>
              </a:lnSpc>
            </a:pPr>
            <a:endParaRPr lang="en-US" sz="1399" b="1" u="sng" dirty="0">
              <a:solidFill>
                <a:srgbClr val="ED7D31"/>
              </a:solidFill>
              <a:latin typeface="Glacial Indifference Bold"/>
              <a:ea typeface="Glacial Indifference Bold"/>
              <a:cs typeface="Glacial Indifference Bold"/>
              <a:sym typeface="Glacial Indifference Bold"/>
            </a:endParaRPr>
          </a:p>
          <a:p>
            <a:pPr algn="l">
              <a:lnSpc>
                <a:spcPts val="1430"/>
              </a:lnSpc>
            </a:pPr>
            <a:r>
              <a:rPr lang="en-US" sz="1100" dirty="0">
                <a:solidFill>
                  <a:srgbClr val="000000"/>
                </a:solidFill>
                <a:latin typeface="Glacial Indifference"/>
                <a:ea typeface="Glacial Indifference"/>
                <a:cs typeface="Glacial Indifference"/>
                <a:sym typeface="Glacial Indifference"/>
              </a:rPr>
              <a:t>01 : </a:t>
            </a:r>
            <a:r>
              <a:rPr lang="fr-FR" sz="1100" noProof="0" dirty="0">
                <a:solidFill>
                  <a:srgbClr val="000000"/>
                </a:solidFill>
                <a:latin typeface="Glacial Indifference"/>
                <a:ea typeface="Glacial Indifference"/>
                <a:cs typeface="Glacial Indifference"/>
                <a:sym typeface="Glacial Indifference"/>
              </a:rPr>
              <a:t>Accompagnement des Clubs</a:t>
            </a:r>
          </a:p>
          <a:p>
            <a:pPr algn="l">
              <a:lnSpc>
                <a:spcPts val="1430"/>
              </a:lnSpc>
            </a:pPr>
            <a:endParaRPr lang="en-US" sz="1100" dirty="0">
              <a:solidFill>
                <a:srgbClr val="000000"/>
              </a:solidFill>
              <a:latin typeface="Glacial Indifference"/>
              <a:ea typeface="Glacial Indifference"/>
              <a:cs typeface="Glacial Indifference"/>
              <a:sym typeface="Glacial Indifference"/>
            </a:endParaRPr>
          </a:p>
          <a:p>
            <a:pPr marL="474981" lvl="2" indent="-158327" algn="l">
              <a:lnSpc>
                <a:spcPts val="1430"/>
              </a:lnSpc>
              <a:buFont typeface="Arial"/>
              <a:buChar char="⚬"/>
            </a:pPr>
            <a:r>
              <a:rPr lang="fr-FR" sz="1100" b="1" noProof="0" dirty="0">
                <a:solidFill>
                  <a:srgbClr val="000000"/>
                </a:solidFill>
                <a:latin typeface="Glacial Indifference Bold"/>
                <a:ea typeface="Glacial Indifference Bold"/>
                <a:cs typeface="Glacial Indifference Bold"/>
                <a:sym typeface="Glacial Indifference Bold"/>
              </a:rPr>
              <a:t>Administration </a:t>
            </a:r>
            <a:r>
              <a:rPr lang="fr-FR" sz="1100" noProof="0" dirty="0">
                <a:solidFill>
                  <a:srgbClr val="000000"/>
                </a:solidFill>
                <a:latin typeface="Glacial Indifference"/>
                <a:ea typeface="Glacial Indifference"/>
                <a:cs typeface="Glacial Indifference"/>
                <a:sym typeface="Glacial Indifference"/>
              </a:rPr>
              <a:t>: regroupe les outils liés à la gestion administrative des clubs, dont le guide du nouveau président</a:t>
            </a:r>
          </a:p>
          <a:p>
            <a:pPr marL="474981" lvl="2" indent="-158327" algn="l">
              <a:lnSpc>
                <a:spcPts val="1430"/>
              </a:lnSpc>
              <a:buFont typeface="Arial"/>
              <a:buChar char="⚬"/>
            </a:pPr>
            <a:r>
              <a:rPr lang="fr-FR" sz="1100" b="1" noProof="0" dirty="0">
                <a:solidFill>
                  <a:srgbClr val="000000"/>
                </a:solidFill>
                <a:latin typeface="Glacial Indifference Bold"/>
                <a:ea typeface="Glacial Indifference Bold"/>
                <a:cs typeface="Glacial Indifference Bold"/>
                <a:sym typeface="Glacial Indifference Bold"/>
              </a:rPr>
              <a:t>Animations Clubs</a:t>
            </a:r>
            <a:r>
              <a:rPr lang="fr-FR" sz="1100" noProof="0" dirty="0">
                <a:solidFill>
                  <a:srgbClr val="000000"/>
                </a:solidFill>
                <a:latin typeface="Glacial Indifference"/>
                <a:ea typeface="Glacial Indifference"/>
                <a:cs typeface="Glacial Indifference"/>
                <a:sym typeface="Glacial Indifference"/>
              </a:rPr>
              <a:t> : propose des fiches d’animations pour rythmer la vie du club et de ses adhérents</a:t>
            </a:r>
          </a:p>
          <a:p>
            <a:pPr marL="474981" lvl="2" indent="-158327" algn="l">
              <a:lnSpc>
                <a:spcPts val="1430"/>
              </a:lnSpc>
              <a:buFont typeface="Arial"/>
              <a:buChar char="⚬"/>
            </a:pPr>
            <a:r>
              <a:rPr lang="fr-FR" sz="1100" b="1" noProof="0" dirty="0">
                <a:solidFill>
                  <a:srgbClr val="000000"/>
                </a:solidFill>
                <a:latin typeface="Glacial Indifference Bold"/>
                <a:ea typeface="Glacial Indifference Bold"/>
                <a:cs typeface="Glacial Indifference Bold"/>
                <a:sym typeface="Glacial Indifference Bold"/>
              </a:rPr>
              <a:t>Dispositifs et Subventions</a:t>
            </a:r>
            <a:r>
              <a:rPr lang="fr-FR" sz="1100" noProof="0" dirty="0">
                <a:solidFill>
                  <a:srgbClr val="000000"/>
                </a:solidFill>
                <a:latin typeface="Glacial Indifference"/>
                <a:ea typeface="Glacial Indifference"/>
                <a:cs typeface="Glacial Indifference"/>
                <a:sym typeface="Glacial Indifference"/>
              </a:rPr>
              <a:t> : synthétise l’ensemble des dispositifs mis en place par la FFT, le département, la région… </a:t>
            </a:r>
          </a:p>
          <a:p>
            <a:pPr marL="474981" lvl="2" indent="-158327" algn="l">
              <a:lnSpc>
                <a:spcPts val="1430"/>
              </a:lnSpc>
              <a:buFont typeface="Arial"/>
              <a:buChar char="⚬"/>
            </a:pPr>
            <a:r>
              <a:rPr lang="fr-FR" sz="1100" b="1" noProof="0" dirty="0">
                <a:solidFill>
                  <a:srgbClr val="000000"/>
                </a:solidFill>
                <a:latin typeface="Glacial Indifference Bold"/>
                <a:sym typeface="Glacial Indifference"/>
              </a:rPr>
              <a:t>Les Enseignants </a:t>
            </a:r>
            <a:r>
              <a:rPr lang="fr-FR" sz="1100" noProof="0" dirty="0">
                <a:solidFill>
                  <a:srgbClr val="000000"/>
                </a:solidFill>
                <a:latin typeface="Glacial Indifference"/>
                <a:ea typeface="Glacial Indifference"/>
                <a:cs typeface="Glacial Indifference"/>
                <a:sym typeface="Glacial Indifference"/>
              </a:rPr>
              <a:t>: tous les documents et informations utiles sont centralisés dans cette sphère</a:t>
            </a:r>
          </a:p>
          <a:p>
            <a:pPr marL="474981" lvl="2" indent="-158327" algn="l">
              <a:lnSpc>
                <a:spcPts val="1430"/>
              </a:lnSpc>
              <a:buFont typeface="Arial"/>
              <a:buChar char="⚬"/>
            </a:pPr>
            <a:r>
              <a:rPr lang="fr-FR" sz="1100" b="1" noProof="0" dirty="0">
                <a:solidFill>
                  <a:srgbClr val="000000"/>
                </a:solidFill>
                <a:latin typeface="Glacial Indifference Bold"/>
                <a:sym typeface="Glacial Indifference"/>
              </a:rPr>
              <a:t>Mon Club Demain </a:t>
            </a:r>
            <a:r>
              <a:rPr lang="fr-FR" sz="1100" noProof="0" dirty="0">
                <a:solidFill>
                  <a:srgbClr val="000000"/>
                </a:solidFill>
                <a:latin typeface="Glacial Indifference"/>
                <a:ea typeface="Glacial Indifference"/>
                <a:cs typeface="Glacial Indifference"/>
                <a:sym typeface="Glacial Indifference"/>
              </a:rPr>
              <a:t>: regroupe les informations utiles liées au dispositif “mon Club Demain”</a:t>
            </a:r>
          </a:p>
          <a:p>
            <a:pPr marL="474981" lvl="2" indent="-158327" algn="l">
              <a:lnSpc>
                <a:spcPts val="1430"/>
              </a:lnSpc>
              <a:buFont typeface="Arial"/>
              <a:buChar char="⚬"/>
            </a:pPr>
            <a:r>
              <a:rPr lang="fr-FR" sz="1100" b="1" noProof="0" dirty="0">
                <a:solidFill>
                  <a:srgbClr val="000000"/>
                </a:solidFill>
                <a:latin typeface="Glacial Indifference Bold"/>
                <a:ea typeface="Glacial Indifference Bold"/>
                <a:cs typeface="Glacial Indifference Bold"/>
                <a:sym typeface="Glacial Indifference Bold"/>
              </a:rPr>
              <a:t>RH et Formation</a:t>
            </a:r>
            <a:r>
              <a:rPr lang="fr-FR" sz="1100" noProof="0" dirty="0">
                <a:solidFill>
                  <a:srgbClr val="000000"/>
                </a:solidFill>
                <a:latin typeface="Glacial Indifference"/>
                <a:ea typeface="Glacial Indifference"/>
                <a:cs typeface="Glacial Indifference"/>
                <a:sym typeface="Glacial Indifference"/>
              </a:rPr>
              <a:t> : rassemble les ressources utiles à la gestion des salariés du club. Propose une offre de formation</a:t>
            </a:r>
          </a:p>
          <a:p>
            <a:pPr algn="l">
              <a:lnSpc>
                <a:spcPts val="1430"/>
              </a:lnSpc>
            </a:pPr>
            <a:endParaRPr lang="en-US" sz="1100" dirty="0">
              <a:solidFill>
                <a:srgbClr val="000000"/>
              </a:solidFill>
              <a:latin typeface="Glacial Indifference"/>
              <a:ea typeface="Glacial Indifference"/>
              <a:cs typeface="Glacial Indifference"/>
              <a:sym typeface="Glacial Indifference"/>
            </a:endParaRPr>
          </a:p>
        </p:txBody>
      </p:sp>
    </p:spTree>
    <p:extLst>
      <p:ext uri="{BB962C8B-B14F-4D97-AF65-F5344CB8AC3E}">
        <p14:creationId xmlns:p14="http://schemas.microsoft.com/office/powerpoint/2010/main" val="220915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C8082-1CA6-82BD-EBE3-8C2C9CA1260A}"/>
            </a:ext>
          </a:extLst>
        </p:cNvPr>
        <p:cNvGrpSpPr/>
        <p:nvPr/>
      </p:nvGrpSpPr>
      <p:grpSpPr>
        <a:xfrm>
          <a:off x="0" y="0"/>
          <a:ext cx="0" cy="0"/>
          <a:chOff x="0" y="0"/>
          <a:chExt cx="0" cy="0"/>
        </a:xfrm>
      </p:grpSpPr>
      <p:pic>
        <p:nvPicPr>
          <p:cNvPr id="28" name="Image 27">
            <a:extLst>
              <a:ext uri="{FF2B5EF4-FFF2-40B4-BE49-F238E27FC236}">
                <a16:creationId xmlns:a16="http://schemas.microsoft.com/office/drawing/2014/main" id="{8BC28D8D-3B9D-95B5-9DFB-AE3B168DF832}"/>
              </a:ext>
            </a:extLst>
          </p:cNvPr>
          <p:cNvPicPr>
            <a:picLocks noChangeAspect="1"/>
          </p:cNvPicPr>
          <p:nvPr/>
        </p:nvPicPr>
        <p:blipFill>
          <a:blip r:embed="rId2"/>
          <a:stretch>
            <a:fillRect/>
          </a:stretch>
        </p:blipFill>
        <p:spPr>
          <a:xfrm>
            <a:off x="771211" y="2822821"/>
            <a:ext cx="4605106" cy="2415157"/>
          </a:xfrm>
          <a:prstGeom prst="rect">
            <a:avLst/>
          </a:prstGeom>
        </p:spPr>
      </p:pic>
      <p:grpSp>
        <p:nvGrpSpPr>
          <p:cNvPr id="2" name="Group 2">
            <a:extLst>
              <a:ext uri="{FF2B5EF4-FFF2-40B4-BE49-F238E27FC236}">
                <a16:creationId xmlns:a16="http://schemas.microsoft.com/office/drawing/2014/main" id="{9D319972-F6A0-9D38-E59C-72095DA8347F}"/>
              </a:ext>
            </a:extLst>
          </p:cNvPr>
          <p:cNvGrpSpPr/>
          <p:nvPr/>
        </p:nvGrpSpPr>
        <p:grpSpPr>
          <a:xfrm>
            <a:off x="-483063" y="-970742"/>
            <a:ext cx="8247905" cy="2112822"/>
            <a:chOff x="214876" y="214876"/>
            <a:chExt cx="11196580" cy="2725194"/>
          </a:xfrm>
        </p:grpSpPr>
        <p:sp>
          <p:nvSpPr>
            <p:cNvPr id="3" name="AutoShape 3">
              <a:extLst>
                <a:ext uri="{FF2B5EF4-FFF2-40B4-BE49-F238E27FC236}">
                  <a16:creationId xmlns:a16="http://schemas.microsoft.com/office/drawing/2014/main" id="{A601C03C-5196-53F1-D577-90B5C9B87D3C}"/>
                </a:ext>
              </a:extLst>
            </p:cNvPr>
            <p:cNvSpPr/>
            <p:nvPr/>
          </p:nvSpPr>
          <p:spPr>
            <a:xfrm>
              <a:off x="1059747" y="1432596"/>
              <a:ext cx="10049836" cy="1233368"/>
            </a:xfrm>
            <a:prstGeom prst="rect">
              <a:avLst/>
            </a:prstGeom>
            <a:solidFill>
              <a:srgbClr val="5883B8"/>
            </a:solidFill>
          </p:spPr>
        </p:sp>
        <p:sp>
          <p:nvSpPr>
            <p:cNvPr id="4" name="Freeform 4">
              <a:extLst>
                <a:ext uri="{FF2B5EF4-FFF2-40B4-BE49-F238E27FC236}">
                  <a16:creationId xmlns:a16="http://schemas.microsoft.com/office/drawing/2014/main" id="{D3A9105C-B229-5D16-5C19-52B8EAE98F97}"/>
                </a:ext>
              </a:extLst>
            </p:cNvPr>
            <p:cNvSpPr/>
            <p:nvPr/>
          </p:nvSpPr>
          <p:spPr>
            <a:xfrm>
              <a:off x="971735" y="722948"/>
              <a:ext cx="10137848" cy="1943016"/>
            </a:xfrm>
            <a:custGeom>
              <a:avLst/>
              <a:gdLst/>
              <a:ahLst/>
              <a:cxnLst/>
              <a:rect l="l" t="t" r="r" b="b"/>
              <a:pathLst>
                <a:path w="10137848" h="1943016">
                  <a:moveTo>
                    <a:pt x="0" y="0"/>
                  </a:moveTo>
                  <a:lnTo>
                    <a:pt x="10137848" y="0"/>
                  </a:lnTo>
                  <a:lnTo>
                    <a:pt x="10137848" y="1943015"/>
                  </a:lnTo>
                  <a:lnTo>
                    <a:pt x="0" y="1943015"/>
                  </a:lnTo>
                  <a:lnTo>
                    <a:pt x="0" y="0"/>
                  </a:lnTo>
                  <a:close/>
                </a:path>
              </a:pathLst>
            </a:custGeom>
            <a:blipFill>
              <a:blip r:embed="rId3">
                <a:alphaModFix amt="25000"/>
              </a:blip>
              <a:stretch>
                <a:fillRect l="-202" t="-92734" b="-154939"/>
              </a:stretch>
            </a:blipFill>
          </p:spPr>
        </p:sp>
        <p:sp>
          <p:nvSpPr>
            <p:cNvPr id="5" name="Freeform 5">
              <a:extLst>
                <a:ext uri="{FF2B5EF4-FFF2-40B4-BE49-F238E27FC236}">
                  <a16:creationId xmlns:a16="http://schemas.microsoft.com/office/drawing/2014/main" id="{B081DBE5-05D7-8866-FAF5-5F2F7B898299}"/>
                </a:ext>
              </a:extLst>
            </p:cNvPr>
            <p:cNvSpPr/>
            <p:nvPr/>
          </p:nvSpPr>
          <p:spPr>
            <a:xfrm rot="-6087885">
              <a:off x="214876" y="214876"/>
              <a:ext cx="2403368" cy="2403368"/>
            </a:xfrm>
            <a:custGeom>
              <a:avLst/>
              <a:gdLst/>
              <a:ahLst/>
              <a:cxnLst/>
              <a:rect l="l" t="t" r="r" b="b"/>
              <a:pathLst>
                <a:path w="2403368" h="2403368">
                  <a:moveTo>
                    <a:pt x="0" y="0"/>
                  </a:moveTo>
                  <a:lnTo>
                    <a:pt x="2403367" y="0"/>
                  </a:lnTo>
                  <a:lnTo>
                    <a:pt x="2403367" y="2403367"/>
                  </a:lnTo>
                  <a:lnTo>
                    <a:pt x="0" y="2403367"/>
                  </a:lnTo>
                  <a:lnTo>
                    <a:pt x="0" y="0"/>
                  </a:lnTo>
                  <a:close/>
                </a:path>
              </a:pathLst>
            </a:custGeom>
            <a:blipFill>
              <a:blip r:embed="rId4">
                <a:alphaModFix amt="90000"/>
                <a:extLst>
                  <a:ext uri="{96DAC541-7B7A-43D3-8B79-37D633B846F1}">
                    <asvg:svgBlip xmlns:asvg="http://schemas.microsoft.com/office/drawing/2016/SVG/main" r:embed="rId5"/>
                  </a:ext>
                </a:extLst>
              </a:blip>
              <a:stretch>
                <a:fillRect/>
              </a:stretch>
            </a:blipFill>
          </p:spPr>
        </p:sp>
        <p:sp>
          <p:nvSpPr>
            <p:cNvPr id="6" name="Freeform 6">
              <a:extLst>
                <a:ext uri="{FF2B5EF4-FFF2-40B4-BE49-F238E27FC236}">
                  <a16:creationId xmlns:a16="http://schemas.microsoft.com/office/drawing/2014/main" id="{337A0D25-62AD-F7A6-B0EF-ACEDDB8F8AAF}"/>
                </a:ext>
              </a:extLst>
            </p:cNvPr>
            <p:cNvSpPr/>
            <p:nvPr/>
          </p:nvSpPr>
          <p:spPr>
            <a:xfrm>
              <a:off x="1327047" y="1677370"/>
              <a:ext cx="1100908" cy="474767"/>
            </a:xfrm>
            <a:custGeom>
              <a:avLst/>
              <a:gdLst/>
              <a:ahLst/>
              <a:cxnLst/>
              <a:rect l="l" t="t" r="r" b="b"/>
              <a:pathLst>
                <a:path w="1100908" h="474767">
                  <a:moveTo>
                    <a:pt x="0" y="0"/>
                  </a:moveTo>
                  <a:lnTo>
                    <a:pt x="1100908" y="0"/>
                  </a:lnTo>
                  <a:lnTo>
                    <a:pt x="1100908" y="474767"/>
                  </a:lnTo>
                  <a:lnTo>
                    <a:pt x="0" y="474767"/>
                  </a:lnTo>
                  <a:lnTo>
                    <a:pt x="0" y="0"/>
                  </a:lnTo>
                  <a:close/>
                </a:path>
              </a:pathLst>
            </a:custGeom>
            <a:blipFill>
              <a:blip r:embed="rId6"/>
              <a:stretch>
                <a:fillRect/>
              </a:stretch>
            </a:blipFill>
          </p:spPr>
        </p:sp>
        <p:sp>
          <p:nvSpPr>
            <p:cNvPr id="7" name="Freeform 7">
              <a:extLst>
                <a:ext uri="{FF2B5EF4-FFF2-40B4-BE49-F238E27FC236}">
                  <a16:creationId xmlns:a16="http://schemas.microsoft.com/office/drawing/2014/main" id="{DDD07FF7-84E2-EBA7-051D-3A3CEA11157A}"/>
                </a:ext>
              </a:extLst>
            </p:cNvPr>
            <p:cNvSpPr/>
            <p:nvPr/>
          </p:nvSpPr>
          <p:spPr>
            <a:xfrm>
              <a:off x="10084069" y="1610544"/>
              <a:ext cx="1327387" cy="1327387"/>
            </a:xfrm>
            <a:custGeom>
              <a:avLst/>
              <a:gdLst/>
              <a:ahLst/>
              <a:cxnLst/>
              <a:rect l="l" t="t" r="r" b="b"/>
              <a:pathLst>
                <a:path w="1327387" h="1327387">
                  <a:moveTo>
                    <a:pt x="0" y="0"/>
                  </a:moveTo>
                  <a:lnTo>
                    <a:pt x="1327386" y="0"/>
                  </a:lnTo>
                  <a:lnTo>
                    <a:pt x="1327386" y="1327387"/>
                  </a:lnTo>
                  <a:lnTo>
                    <a:pt x="0" y="13273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8" name="Group 8">
              <a:extLst>
                <a:ext uri="{FF2B5EF4-FFF2-40B4-BE49-F238E27FC236}">
                  <a16:creationId xmlns:a16="http://schemas.microsoft.com/office/drawing/2014/main" id="{E5BBAADA-8609-7804-55A1-59EBBCC66000}"/>
                </a:ext>
              </a:extLst>
            </p:cNvPr>
            <p:cNvGrpSpPr/>
            <p:nvPr/>
          </p:nvGrpSpPr>
          <p:grpSpPr>
            <a:xfrm>
              <a:off x="10482350" y="1432596"/>
              <a:ext cx="434399" cy="434399"/>
              <a:chOff x="0" y="0"/>
              <a:chExt cx="6350000" cy="6350000"/>
            </a:xfrm>
          </p:grpSpPr>
          <p:sp>
            <p:nvSpPr>
              <p:cNvPr id="9" name="Freeform 9">
                <a:extLst>
                  <a:ext uri="{FF2B5EF4-FFF2-40B4-BE49-F238E27FC236}">
                    <a16:creationId xmlns:a16="http://schemas.microsoft.com/office/drawing/2014/main" id="{6ED9A99C-4931-AF7C-E884-21D34A0F609E}"/>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96985"/>
              </a:solidFill>
            </p:spPr>
          </p:sp>
        </p:grpSp>
        <p:grpSp>
          <p:nvGrpSpPr>
            <p:cNvPr id="10" name="Group 10">
              <a:extLst>
                <a:ext uri="{FF2B5EF4-FFF2-40B4-BE49-F238E27FC236}">
                  <a16:creationId xmlns:a16="http://schemas.microsoft.com/office/drawing/2014/main" id="{C0777B65-1DCF-40B5-62B6-5601C886B301}"/>
                </a:ext>
              </a:extLst>
            </p:cNvPr>
            <p:cNvGrpSpPr>
              <a:grpSpLocks noChangeAspect="1"/>
            </p:cNvGrpSpPr>
            <p:nvPr/>
          </p:nvGrpSpPr>
          <p:grpSpPr>
            <a:xfrm>
              <a:off x="9859018" y="2184494"/>
              <a:ext cx="755576" cy="755576"/>
              <a:chOff x="-2540" y="-2540"/>
              <a:chExt cx="6355080" cy="6355080"/>
            </a:xfrm>
          </p:grpSpPr>
          <p:sp>
            <p:nvSpPr>
              <p:cNvPr id="11" name="Freeform 11">
                <a:extLst>
                  <a:ext uri="{FF2B5EF4-FFF2-40B4-BE49-F238E27FC236}">
                    <a16:creationId xmlns:a16="http://schemas.microsoft.com/office/drawing/2014/main" id="{5DA15DF6-6869-706D-CB2B-EB9FEF566479}"/>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96985"/>
              </a:solidFill>
            </p:spPr>
          </p:sp>
        </p:grpSp>
      </p:grpSp>
      <p:sp>
        <p:nvSpPr>
          <p:cNvPr id="13" name="AutoShape 13">
            <a:extLst>
              <a:ext uri="{FF2B5EF4-FFF2-40B4-BE49-F238E27FC236}">
                <a16:creationId xmlns:a16="http://schemas.microsoft.com/office/drawing/2014/main" id="{7F91FB22-63EC-7AA3-B5C7-132321F69B33}"/>
              </a:ext>
            </a:extLst>
          </p:cNvPr>
          <p:cNvSpPr/>
          <p:nvPr/>
        </p:nvSpPr>
        <p:spPr>
          <a:xfrm>
            <a:off x="0" y="10104291"/>
            <a:ext cx="7560000" cy="332942"/>
          </a:xfrm>
          <a:prstGeom prst="rect">
            <a:avLst/>
          </a:prstGeom>
          <a:solidFill>
            <a:srgbClr val="5883B8"/>
          </a:solidFill>
        </p:spPr>
      </p:sp>
      <p:sp>
        <p:nvSpPr>
          <p:cNvPr id="14" name="Freeform 14">
            <a:extLst>
              <a:ext uri="{FF2B5EF4-FFF2-40B4-BE49-F238E27FC236}">
                <a16:creationId xmlns:a16="http://schemas.microsoft.com/office/drawing/2014/main" id="{242A5A1D-D10F-C904-9BC5-BCE0F4722D12}"/>
              </a:ext>
            </a:extLst>
          </p:cNvPr>
          <p:cNvSpPr/>
          <p:nvPr/>
        </p:nvSpPr>
        <p:spPr>
          <a:xfrm>
            <a:off x="6247" y="10112790"/>
            <a:ext cx="7576375" cy="436808"/>
          </a:xfrm>
          <a:custGeom>
            <a:avLst/>
            <a:gdLst/>
            <a:ahLst/>
            <a:cxnLst/>
            <a:rect l="l" t="t" r="r" b="b"/>
            <a:pathLst>
              <a:path w="7576375" h="436808">
                <a:moveTo>
                  <a:pt x="0" y="0"/>
                </a:moveTo>
                <a:lnTo>
                  <a:pt x="7576376" y="0"/>
                </a:lnTo>
                <a:lnTo>
                  <a:pt x="7576376" y="436808"/>
                </a:lnTo>
                <a:lnTo>
                  <a:pt x="0" y="436808"/>
                </a:lnTo>
                <a:lnTo>
                  <a:pt x="0" y="0"/>
                </a:lnTo>
                <a:close/>
              </a:path>
            </a:pathLst>
          </a:custGeom>
          <a:blipFill>
            <a:blip r:embed="rId3">
              <a:alphaModFix amt="25000"/>
            </a:blip>
            <a:stretch>
              <a:fillRect l="-139" t="-298146" b="-756899"/>
            </a:stretch>
          </a:blipFill>
        </p:spPr>
      </p:sp>
      <p:sp>
        <p:nvSpPr>
          <p:cNvPr id="15" name="Freeform 15">
            <a:extLst>
              <a:ext uri="{FF2B5EF4-FFF2-40B4-BE49-F238E27FC236}">
                <a16:creationId xmlns:a16="http://schemas.microsoft.com/office/drawing/2014/main" id="{1F6E6577-CCA8-CF86-D7A0-315A4D34A73A}"/>
              </a:ext>
            </a:extLst>
          </p:cNvPr>
          <p:cNvSpPr/>
          <p:nvPr/>
        </p:nvSpPr>
        <p:spPr>
          <a:xfrm>
            <a:off x="7034673" y="10013003"/>
            <a:ext cx="253481" cy="253904"/>
          </a:xfrm>
          <a:custGeom>
            <a:avLst/>
            <a:gdLst/>
            <a:ahLst/>
            <a:cxnLst/>
            <a:rect l="l" t="t" r="r" b="b"/>
            <a:pathLst>
              <a:path w="253481" h="253904">
                <a:moveTo>
                  <a:pt x="0" y="0"/>
                </a:moveTo>
                <a:lnTo>
                  <a:pt x="253481" y="0"/>
                </a:lnTo>
                <a:lnTo>
                  <a:pt x="253481" y="253905"/>
                </a:lnTo>
                <a:lnTo>
                  <a:pt x="0" y="253905"/>
                </a:lnTo>
                <a:lnTo>
                  <a:pt x="0" y="0"/>
                </a:lnTo>
                <a:close/>
              </a:path>
            </a:pathLst>
          </a:custGeom>
          <a:blipFill>
            <a:blip r:embed="rId9">
              <a:extLst>
                <a:ext uri="{96DAC541-7B7A-43D3-8B79-37D633B846F1}">
                  <asvg:svgBlip xmlns:asvg="http://schemas.microsoft.com/office/drawing/2016/SVG/main" r:embed="rId10"/>
                </a:ext>
              </a:extLst>
            </a:blip>
            <a:stretch>
              <a:fillRect l="-335" r="-335"/>
            </a:stretch>
          </a:blipFill>
        </p:spPr>
      </p:sp>
      <p:grpSp>
        <p:nvGrpSpPr>
          <p:cNvPr id="16" name="Group 16">
            <a:extLst>
              <a:ext uri="{FF2B5EF4-FFF2-40B4-BE49-F238E27FC236}">
                <a16:creationId xmlns:a16="http://schemas.microsoft.com/office/drawing/2014/main" id="{68FCD921-BE37-40E7-5CB4-67708FE875F0}"/>
              </a:ext>
            </a:extLst>
          </p:cNvPr>
          <p:cNvGrpSpPr/>
          <p:nvPr/>
        </p:nvGrpSpPr>
        <p:grpSpPr>
          <a:xfrm>
            <a:off x="2118704" y="10162450"/>
            <a:ext cx="3401926" cy="208915"/>
            <a:chOff x="0" y="0"/>
            <a:chExt cx="4535902" cy="278553"/>
          </a:xfrm>
        </p:grpSpPr>
        <p:sp>
          <p:nvSpPr>
            <p:cNvPr id="17" name="TextBox 17">
              <a:extLst>
                <a:ext uri="{FF2B5EF4-FFF2-40B4-BE49-F238E27FC236}">
                  <a16:creationId xmlns:a16="http://schemas.microsoft.com/office/drawing/2014/main" id="{9AC7A3FA-7541-3058-216F-3A00B8E45E97}"/>
                </a:ext>
              </a:extLst>
            </p:cNvPr>
            <p:cNvSpPr txBox="1"/>
            <p:nvPr/>
          </p:nvSpPr>
          <p:spPr>
            <a:xfrm>
              <a:off x="108373" y="0"/>
              <a:ext cx="4427529" cy="278553"/>
            </a:xfrm>
            <a:prstGeom prst="rect">
              <a:avLst/>
            </a:prstGeom>
          </p:spPr>
          <p:txBody>
            <a:bodyPr lIns="0" tIns="0" rIns="0" bIns="0" rtlCol="0" anchor="t">
              <a:spAutoFit/>
            </a:bodyPr>
            <a:lstStyle/>
            <a:p>
              <a:pPr algn="ctr">
                <a:lnSpc>
                  <a:spcPts val="1610"/>
                </a:lnSpc>
              </a:pPr>
              <a:r>
                <a:rPr lang="en-US" sz="1400" spc="7">
                  <a:solidFill>
                    <a:srgbClr val="FFFFFF"/>
                  </a:solidFill>
                  <a:latin typeface="Glacial Indifference"/>
                  <a:ea typeface="Glacial Indifference"/>
                  <a:cs typeface="Glacial Indifference"/>
                  <a:sym typeface="Glacial Indifference"/>
                </a:rPr>
                <a:t> </a:t>
              </a:r>
              <a:r>
                <a:rPr lang="en-US" sz="1400" u="sng" spc="7">
                  <a:solidFill>
                    <a:srgbClr val="FFFFFF"/>
                  </a:solidFill>
                  <a:latin typeface="Glacial Indifference"/>
                  <a:ea typeface="Glacial Indifference"/>
                  <a:cs typeface="Glacial Indifference"/>
                  <a:sym typeface="Glacial Indifference"/>
                  <a:hlinkClick r:id="rId11" tooltip="mailto:comite.yvelines@fft.fr"/>
                </a:rPr>
                <a:t>comite.yvelines@fft.fr</a:t>
              </a:r>
              <a:r>
                <a:rPr lang="en-US" sz="1400" spc="7">
                  <a:solidFill>
                    <a:srgbClr val="FFFFFF"/>
                  </a:solidFill>
                  <a:latin typeface="Glacial Indifference"/>
                  <a:ea typeface="Glacial Indifference"/>
                  <a:cs typeface="Glacial Indifference"/>
                  <a:sym typeface="Glacial Indifference"/>
                </a:rPr>
                <a:t> -      01 30 54 51 12</a:t>
              </a:r>
            </a:p>
          </p:txBody>
        </p:sp>
        <p:sp>
          <p:nvSpPr>
            <p:cNvPr id="18" name="Freeform 18">
              <a:extLst>
                <a:ext uri="{FF2B5EF4-FFF2-40B4-BE49-F238E27FC236}">
                  <a16:creationId xmlns:a16="http://schemas.microsoft.com/office/drawing/2014/main" id="{09826CC4-E488-617A-BB43-52D7B6A82593}"/>
                </a:ext>
              </a:extLst>
            </p:cNvPr>
            <p:cNvSpPr/>
            <p:nvPr/>
          </p:nvSpPr>
          <p:spPr>
            <a:xfrm>
              <a:off x="2724659" y="35023"/>
              <a:ext cx="208506" cy="208506"/>
            </a:xfrm>
            <a:custGeom>
              <a:avLst/>
              <a:gdLst/>
              <a:ahLst/>
              <a:cxnLst/>
              <a:rect l="l" t="t" r="r" b="b"/>
              <a:pathLst>
                <a:path w="208506" h="208506">
                  <a:moveTo>
                    <a:pt x="0" y="0"/>
                  </a:moveTo>
                  <a:lnTo>
                    <a:pt x="208507" y="0"/>
                  </a:lnTo>
                  <a:lnTo>
                    <a:pt x="208507" y="208507"/>
                  </a:lnTo>
                  <a:lnTo>
                    <a:pt x="0" y="2085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Freeform 19">
              <a:extLst>
                <a:ext uri="{FF2B5EF4-FFF2-40B4-BE49-F238E27FC236}">
                  <a16:creationId xmlns:a16="http://schemas.microsoft.com/office/drawing/2014/main" id="{743AA026-9C62-5351-6905-B8EC8762D32C}"/>
                </a:ext>
              </a:extLst>
            </p:cNvPr>
            <p:cNvSpPr/>
            <p:nvPr/>
          </p:nvSpPr>
          <p:spPr>
            <a:xfrm>
              <a:off x="0" y="61807"/>
              <a:ext cx="216747" cy="216747"/>
            </a:xfrm>
            <a:custGeom>
              <a:avLst/>
              <a:gdLst/>
              <a:ahLst/>
              <a:cxnLst/>
              <a:rect l="l" t="t" r="r" b="b"/>
              <a:pathLst>
                <a:path w="216747" h="216747">
                  <a:moveTo>
                    <a:pt x="0" y="0"/>
                  </a:moveTo>
                  <a:lnTo>
                    <a:pt x="216747" y="0"/>
                  </a:lnTo>
                  <a:lnTo>
                    <a:pt x="216747" y="216746"/>
                  </a:lnTo>
                  <a:lnTo>
                    <a:pt x="0" y="21674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sp>
        <p:nvSpPr>
          <p:cNvPr id="20" name="Freeform 20">
            <a:extLst>
              <a:ext uri="{FF2B5EF4-FFF2-40B4-BE49-F238E27FC236}">
                <a16:creationId xmlns:a16="http://schemas.microsoft.com/office/drawing/2014/main" id="{DB546F4D-88AF-57A4-7C3D-89AA98F2CEF0}"/>
              </a:ext>
            </a:extLst>
          </p:cNvPr>
          <p:cNvSpPr/>
          <p:nvPr/>
        </p:nvSpPr>
        <p:spPr>
          <a:xfrm>
            <a:off x="5753065" y="1002633"/>
            <a:ext cx="1640783" cy="1674590"/>
          </a:xfrm>
          <a:custGeom>
            <a:avLst/>
            <a:gdLst/>
            <a:ahLst/>
            <a:cxnLst/>
            <a:rect l="l" t="t" r="r" b="b"/>
            <a:pathLst>
              <a:path w="1640783" h="1674590">
                <a:moveTo>
                  <a:pt x="0" y="0"/>
                </a:moveTo>
                <a:lnTo>
                  <a:pt x="1640782" y="0"/>
                </a:lnTo>
                <a:lnTo>
                  <a:pt x="1640782" y="1674590"/>
                </a:lnTo>
                <a:lnTo>
                  <a:pt x="0" y="1674590"/>
                </a:lnTo>
                <a:lnTo>
                  <a:pt x="0" y="0"/>
                </a:lnTo>
                <a:close/>
              </a:path>
            </a:pathLst>
          </a:custGeom>
          <a:blipFill>
            <a:blip r:embed="rId16"/>
            <a:stretch>
              <a:fillRect r="-219162"/>
            </a:stretch>
          </a:blipFill>
        </p:spPr>
      </p:sp>
      <p:sp>
        <p:nvSpPr>
          <p:cNvPr id="21" name="Freeform 21">
            <a:extLst>
              <a:ext uri="{FF2B5EF4-FFF2-40B4-BE49-F238E27FC236}">
                <a16:creationId xmlns:a16="http://schemas.microsoft.com/office/drawing/2014/main" id="{A956201C-34EC-242F-D333-143A295B8D65}"/>
              </a:ext>
            </a:extLst>
          </p:cNvPr>
          <p:cNvSpPr/>
          <p:nvPr/>
        </p:nvSpPr>
        <p:spPr>
          <a:xfrm>
            <a:off x="4368920" y="2790668"/>
            <a:ext cx="3259436" cy="3259436"/>
          </a:xfrm>
          <a:custGeom>
            <a:avLst/>
            <a:gdLst/>
            <a:ahLst/>
            <a:cxnLst/>
            <a:rect l="l" t="t" r="r" b="b"/>
            <a:pathLst>
              <a:path w="3259436" h="3259436">
                <a:moveTo>
                  <a:pt x="0" y="0"/>
                </a:moveTo>
                <a:lnTo>
                  <a:pt x="3259436" y="0"/>
                </a:lnTo>
                <a:lnTo>
                  <a:pt x="3259436" y="3259436"/>
                </a:lnTo>
                <a:lnTo>
                  <a:pt x="0" y="3259436"/>
                </a:lnTo>
                <a:lnTo>
                  <a:pt x="0" y="0"/>
                </a:lnTo>
                <a:close/>
              </a:path>
            </a:pathLst>
          </a:custGeom>
          <a:blipFill>
            <a:blip r:embed="rId17">
              <a:alphaModFix amt="52000"/>
            </a:blip>
            <a:stretch>
              <a:fillRect/>
            </a:stretch>
          </a:blipFill>
        </p:spPr>
      </p:sp>
      <p:sp>
        <p:nvSpPr>
          <p:cNvPr id="26" name="TextBox 26">
            <a:extLst>
              <a:ext uri="{FF2B5EF4-FFF2-40B4-BE49-F238E27FC236}">
                <a16:creationId xmlns:a16="http://schemas.microsoft.com/office/drawing/2014/main" id="{91B40574-DA0D-9B30-B66F-861AB0349C20}"/>
              </a:ext>
            </a:extLst>
          </p:cNvPr>
          <p:cNvSpPr txBox="1"/>
          <p:nvPr/>
        </p:nvSpPr>
        <p:spPr>
          <a:xfrm>
            <a:off x="7034673" y="10047828"/>
            <a:ext cx="253481" cy="174730"/>
          </a:xfrm>
          <a:prstGeom prst="rect">
            <a:avLst/>
          </a:prstGeom>
        </p:spPr>
        <p:txBody>
          <a:bodyPr lIns="0" tIns="0" rIns="0" bIns="0" rtlCol="0" anchor="t">
            <a:spAutoFit/>
          </a:bodyPr>
          <a:lstStyle/>
          <a:p>
            <a:pPr algn="ctr">
              <a:lnSpc>
                <a:spcPts val="1260"/>
              </a:lnSpc>
            </a:pPr>
            <a:r>
              <a:rPr lang="en-US" sz="1095" spc="10">
                <a:solidFill>
                  <a:srgbClr val="496985"/>
                </a:solidFill>
                <a:latin typeface="Edo"/>
                <a:ea typeface="Edo"/>
                <a:cs typeface="Edo"/>
                <a:sym typeface="Edo"/>
              </a:rPr>
              <a:t>13</a:t>
            </a:r>
          </a:p>
        </p:txBody>
      </p:sp>
      <p:sp>
        <p:nvSpPr>
          <p:cNvPr id="27" name="TextBox 27">
            <a:extLst>
              <a:ext uri="{FF2B5EF4-FFF2-40B4-BE49-F238E27FC236}">
                <a16:creationId xmlns:a16="http://schemas.microsoft.com/office/drawing/2014/main" id="{37EBDF4D-210D-9AB6-0A19-0D7097AECCD6}"/>
              </a:ext>
            </a:extLst>
          </p:cNvPr>
          <p:cNvSpPr txBox="1"/>
          <p:nvPr/>
        </p:nvSpPr>
        <p:spPr>
          <a:xfrm>
            <a:off x="1605883" y="68035"/>
            <a:ext cx="1721402" cy="464820"/>
          </a:xfrm>
          <a:prstGeom prst="rect">
            <a:avLst/>
          </a:prstGeom>
        </p:spPr>
        <p:txBody>
          <a:bodyPr lIns="0" tIns="0" rIns="0" bIns="0" rtlCol="0" anchor="t">
            <a:spAutoFit/>
          </a:bodyPr>
          <a:lstStyle/>
          <a:p>
            <a:pPr marL="0" lvl="0" indent="0" algn="l">
              <a:lnSpc>
                <a:spcPts val="3779"/>
              </a:lnSpc>
              <a:spcBef>
                <a:spcPct val="0"/>
              </a:spcBef>
            </a:pPr>
            <a:r>
              <a:rPr lang="en-US" sz="2699" b="1" dirty="0">
                <a:solidFill>
                  <a:schemeClr val="bg1"/>
                </a:solidFill>
                <a:latin typeface="Glacial Indifference Bold"/>
                <a:ea typeface="Glacial Indifference Bold"/>
                <a:cs typeface="Glacial Indifference Bold"/>
                <a:sym typeface="Glacial Indifference Bold"/>
              </a:rPr>
              <a:t>C’TENNIS </a:t>
            </a:r>
          </a:p>
        </p:txBody>
      </p:sp>
      <p:sp>
        <p:nvSpPr>
          <p:cNvPr id="42" name="TextBox 42">
            <a:extLst>
              <a:ext uri="{FF2B5EF4-FFF2-40B4-BE49-F238E27FC236}">
                <a16:creationId xmlns:a16="http://schemas.microsoft.com/office/drawing/2014/main" id="{EC6B8D8E-0310-4826-F66C-A6FD0AE193CE}"/>
              </a:ext>
            </a:extLst>
          </p:cNvPr>
          <p:cNvSpPr txBox="1"/>
          <p:nvPr/>
        </p:nvSpPr>
        <p:spPr>
          <a:xfrm>
            <a:off x="1629303" y="513806"/>
            <a:ext cx="4263033" cy="213969"/>
          </a:xfrm>
          <a:prstGeom prst="rect">
            <a:avLst/>
          </a:prstGeom>
        </p:spPr>
        <p:txBody>
          <a:bodyPr lIns="0" tIns="0" rIns="0" bIns="0" rtlCol="0" anchor="t">
            <a:spAutoFit/>
          </a:bodyPr>
          <a:lstStyle/>
          <a:p>
            <a:pPr algn="ctr">
              <a:lnSpc>
                <a:spcPts val="1782"/>
              </a:lnSpc>
              <a:spcBef>
                <a:spcPct val="0"/>
              </a:spcBef>
            </a:pPr>
            <a:r>
              <a:rPr lang="en-US" sz="1273" b="1" spc="63" dirty="0">
                <a:solidFill>
                  <a:schemeClr val="bg1"/>
                </a:solidFill>
                <a:latin typeface="Glacial Indifference Bold"/>
                <a:ea typeface="Glacial Indifference Bold"/>
                <a:cs typeface="Glacial Indifference Bold"/>
                <a:sym typeface="Glacial Indifference Bold"/>
              </a:rPr>
              <a:t>La </a:t>
            </a:r>
            <a:r>
              <a:rPr lang="en-US" sz="1273" b="1" spc="63" dirty="0" err="1">
                <a:solidFill>
                  <a:schemeClr val="bg1"/>
                </a:solidFill>
                <a:latin typeface="Glacial Indifference Bold"/>
                <a:ea typeface="Glacial Indifference Bold"/>
                <a:cs typeface="Glacial Indifference Bold"/>
                <a:sym typeface="Glacial Indifference Bold"/>
              </a:rPr>
              <a:t>plateforme</a:t>
            </a:r>
            <a:r>
              <a:rPr lang="en-US" sz="1273" b="1" spc="63" dirty="0">
                <a:solidFill>
                  <a:schemeClr val="bg1"/>
                </a:solidFill>
                <a:latin typeface="Glacial Indifference Bold"/>
                <a:ea typeface="Glacial Indifference Bold"/>
                <a:cs typeface="Glacial Indifference Bold"/>
                <a:sym typeface="Glacial Indifference Bold"/>
              </a:rPr>
              <a:t> collaborative du </a:t>
            </a:r>
            <a:r>
              <a:rPr lang="en-US" sz="1273" b="1" spc="63" dirty="0" err="1">
                <a:solidFill>
                  <a:schemeClr val="bg1"/>
                </a:solidFill>
                <a:latin typeface="Glacial Indifference Bold"/>
                <a:ea typeface="Glacial Indifference Bold"/>
                <a:cs typeface="Glacial Indifference Bold"/>
                <a:sym typeface="Glacial Indifference Bold"/>
              </a:rPr>
              <a:t>comité</a:t>
            </a:r>
            <a:r>
              <a:rPr lang="en-US" sz="1273" b="1" spc="63" dirty="0">
                <a:solidFill>
                  <a:schemeClr val="bg1"/>
                </a:solidFill>
                <a:latin typeface="Glacial Indifference Bold"/>
                <a:ea typeface="Glacial Indifference Bold"/>
                <a:cs typeface="Glacial Indifference Bold"/>
                <a:sym typeface="Glacial Indifference Bold"/>
              </a:rPr>
              <a:t> des Yvelines</a:t>
            </a:r>
          </a:p>
        </p:txBody>
      </p:sp>
      <p:sp>
        <p:nvSpPr>
          <p:cNvPr id="23" name="TextBox 12">
            <a:extLst>
              <a:ext uri="{FF2B5EF4-FFF2-40B4-BE49-F238E27FC236}">
                <a16:creationId xmlns:a16="http://schemas.microsoft.com/office/drawing/2014/main" id="{D7CAF229-049F-050C-CCC6-4E8F15FAE9EC}"/>
              </a:ext>
            </a:extLst>
          </p:cNvPr>
          <p:cNvSpPr txBox="1"/>
          <p:nvPr/>
        </p:nvSpPr>
        <p:spPr>
          <a:xfrm>
            <a:off x="577850" y="5607335"/>
            <a:ext cx="6040102" cy="1452880"/>
          </a:xfrm>
          <a:prstGeom prst="rect">
            <a:avLst/>
          </a:prstGeom>
        </p:spPr>
        <p:txBody>
          <a:bodyPr lIns="0" tIns="0" rIns="0" bIns="0" rtlCol="0" anchor="t">
            <a:spAutoFit/>
          </a:bodyPr>
          <a:lstStyle/>
          <a:p>
            <a:pPr algn="l">
              <a:lnSpc>
                <a:spcPts val="1430"/>
              </a:lnSpc>
            </a:pPr>
            <a:r>
              <a:rPr lang="en-US" sz="1100" dirty="0">
                <a:solidFill>
                  <a:srgbClr val="000000"/>
                </a:solidFill>
                <a:latin typeface="Glacial Indifference"/>
                <a:ea typeface="Glacial Indifference"/>
                <a:cs typeface="Glacial Indifference"/>
                <a:sym typeface="Glacial Indifference"/>
              </a:rPr>
              <a:t>03 : </a:t>
            </a:r>
            <a:r>
              <a:rPr lang="fr-FR" sz="1100" noProof="0" dirty="0">
                <a:solidFill>
                  <a:srgbClr val="000000"/>
                </a:solidFill>
                <a:latin typeface="Glacial Indifference"/>
                <a:ea typeface="Glacial Indifference"/>
                <a:cs typeface="Glacial Indifference"/>
                <a:sym typeface="Glacial Indifference"/>
              </a:rPr>
              <a:t>Nouvelles pratiques et tennis pour tous</a:t>
            </a:r>
          </a:p>
          <a:p>
            <a:pPr algn="l">
              <a:lnSpc>
                <a:spcPts val="1430"/>
              </a:lnSpc>
            </a:pPr>
            <a:endParaRPr lang="fr-FR" sz="1100" noProof="0" dirty="0">
              <a:solidFill>
                <a:srgbClr val="000000"/>
              </a:solidFill>
              <a:latin typeface="Glacial Indifference"/>
              <a:ea typeface="Glacial Indifference"/>
              <a:cs typeface="Glacial Indifference"/>
              <a:sym typeface="Glacial Indifference"/>
            </a:endParaRPr>
          </a:p>
          <a:p>
            <a:pPr marL="474981" lvl="2" indent="-158327" algn="l">
              <a:lnSpc>
                <a:spcPts val="1430"/>
              </a:lnSpc>
              <a:buFont typeface="Arial"/>
              <a:buChar char="⚬"/>
            </a:pPr>
            <a:r>
              <a:rPr lang="fr-FR" sz="1100" b="1" noProof="0" dirty="0">
                <a:solidFill>
                  <a:srgbClr val="000000"/>
                </a:solidFill>
                <a:latin typeface="Glacial Indifference Bold"/>
                <a:ea typeface="Glacial Indifference Bold"/>
                <a:cs typeface="Glacial Indifference Bold"/>
                <a:sym typeface="Glacial Indifference Bold"/>
              </a:rPr>
              <a:t>Actions sociétales</a:t>
            </a:r>
            <a:r>
              <a:rPr lang="fr-FR" sz="1100" noProof="0" dirty="0">
                <a:solidFill>
                  <a:srgbClr val="000000"/>
                </a:solidFill>
                <a:latin typeface="Glacial Indifference"/>
                <a:ea typeface="Glacial Indifference"/>
                <a:cs typeface="Glacial Indifference"/>
                <a:sym typeface="Glacial Indifference"/>
              </a:rPr>
              <a:t> : tout savoir sur les actions citoyennes du comité : développement durable, </a:t>
            </a:r>
            <a:r>
              <a:rPr lang="fr-FR" sz="1100" noProof="0" dirty="0" err="1">
                <a:solidFill>
                  <a:srgbClr val="000000"/>
                </a:solidFill>
                <a:latin typeface="Glacial Indifference"/>
                <a:ea typeface="Glacial Indifference"/>
                <a:cs typeface="Glacial Indifference"/>
                <a:sym typeface="Glacial Indifference"/>
              </a:rPr>
              <a:t>paratennis</a:t>
            </a:r>
            <a:r>
              <a:rPr lang="fr-FR" sz="1100" noProof="0" dirty="0">
                <a:solidFill>
                  <a:srgbClr val="000000"/>
                </a:solidFill>
                <a:latin typeface="Glacial Indifference"/>
                <a:ea typeface="Glacial Indifference"/>
                <a:cs typeface="Glacial Indifference"/>
                <a:sym typeface="Glacial Indifference"/>
              </a:rPr>
              <a:t>, sport adapté, protection de l’enfance en milieu sportif</a:t>
            </a:r>
          </a:p>
          <a:p>
            <a:pPr marL="474981" lvl="2" indent="-158327" algn="l">
              <a:lnSpc>
                <a:spcPts val="1430"/>
              </a:lnSpc>
              <a:buFont typeface="Arial"/>
              <a:buChar char="⚬"/>
            </a:pPr>
            <a:r>
              <a:rPr lang="fr-FR" sz="1100" b="1" noProof="0" dirty="0">
                <a:solidFill>
                  <a:srgbClr val="000000"/>
                </a:solidFill>
                <a:latin typeface="Glacial Indifference Bold"/>
                <a:ea typeface="Glacial Indifference Bold"/>
                <a:cs typeface="Glacial Indifference Bold"/>
                <a:sym typeface="Glacial Indifference Bold"/>
              </a:rPr>
              <a:t>Pratiques féminines</a:t>
            </a:r>
            <a:r>
              <a:rPr lang="fr-FR" sz="1100" noProof="0" dirty="0">
                <a:solidFill>
                  <a:srgbClr val="000000"/>
                </a:solidFill>
                <a:latin typeface="Glacial Indifference"/>
                <a:ea typeface="Glacial Indifference"/>
                <a:cs typeface="Glacial Indifference"/>
                <a:sym typeface="Glacial Indifference"/>
              </a:rPr>
              <a:t> : propose un parcours d’accompagnement de la nouvelle pratiquante à la compétitrice.</a:t>
            </a:r>
          </a:p>
          <a:p>
            <a:pPr marL="474981" lvl="2" indent="-158327" algn="l">
              <a:lnSpc>
                <a:spcPts val="1430"/>
              </a:lnSpc>
              <a:buFont typeface="Arial"/>
              <a:buChar char="⚬"/>
            </a:pPr>
            <a:r>
              <a:rPr lang="fr-FR" sz="1100" b="1" noProof="0" dirty="0">
                <a:solidFill>
                  <a:srgbClr val="000000"/>
                </a:solidFill>
                <a:latin typeface="Glacial Indifference Bold"/>
                <a:ea typeface="Glacial Indifference Bold"/>
                <a:cs typeface="Glacial Indifference Bold"/>
                <a:sym typeface="Glacial Indifference Bold"/>
              </a:rPr>
              <a:t>Tennis Entreprise</a:t>
            </a:r>
          </a:p>
          <a:p>
            <a:pPr marL="474981" lvl="2" indent="-158327" algn="l">
              <a:lnSpc>
                <a:spcPts val="1430"/>
              </a:lnSpc>
              <a:buFont typeface="Arial"/>
              <a:buChar char="⚬"/>
            </a:pPr>
            <a:r>
              <a:rPr lang="fr-FR" sz="1100" b="1" noProof="0" dirty="0">
                <a:solidFill>
                  <a:srgbClr val="000000"/>
                </a:solidFill>
                <a:latin typeface="Glacial Indifference Bold"/>
                <a:ea typeface="Glacial Indifference Bold"/>
                <a:cs typeface="Glacial Indifference Bold"/>
                <a:sym typeface="Glacial Indifference Bold"/>
              </a:rPr>
              <a:t>Tennis Santé</a:t>
            </a:r>
          </a:p>
        </p:txBody>
      </p:sp>
      <p:sp>
        <p:nvSpPr>
          <p:cNvPr id="24" name="Freeform 13">
            <a:extLst>
              <a:ext uri="{FF2B5EF4-FFF2-40B4-BE49-F238E27FC236}">
                <a16:creationId xmlns:a16="http://schemas.microsoft.com/office/drawing/2014/main" id="{C53E1F84-BA89-C24E-3305-E2FFD726A422}"/>
              </a:ext>
            </a:extLst>
          </p:cNvPr>
          <p:cNvSpPr/>
          <p:nvPr/>
        </p:nvSpPr>
        <p:spPr>
          <a:xfrm>
            <a:off x="730250" y="7277100"/>
            <a:ext cx="5006896" cy="1394539"/>
          </a:xfrm>
          <a:custGeom>
            <a:avLst/>
            <a:gdLst/>
            <a:ahLst/>
            <a:cxnLst/>
            <a:rect l="l" t="t" r="r" b="b"/>
            <a:pathLst>
              <a:path w="5006896" h="1394539">
                <a:moveTo>
                  <a:pt x="0" y="0"/>
                </a:moveTo>
                <a:lnTo>
                  <a:pt x="5006896" y="0"/>
                </a:lnTo>
                <a:lnTo>
                  <a:pt x="5006896" y="1394538"/>
                </a:lnTo>
                <a:lnTo>
                  <a:pt x="0" y="1394538"/>
                </a:lnTo>
                <a:lnTo>
                  <a:pt x="0" y="0"/>
                </a:lnTo>
                <a:close/>
              </a:path>
            </a:pathLst>
          </a:custGeom>
          <a:blipFill>
            <a:blip r:embed="rId18"/>
            <a:stretch>
              <a:fillRect/>
            </a:stretch>
          </a:blipFill>
        </p:spPr>
      </p:sp>
      <p:sp>
        <p:nvSpPr>
          <p:cNvPr id="25" name="TextBox 14">
            <a:extLst>
              <a:ext uri="{FF2B5EF4-FFF2-40B4-BE49-F238E27FC236}">
                <a16:creationId xmlns:a16="http://schemas.microsoft.com/office/drawing/2014/main" id="{39D9F812-5B90-BDB0-BA2F-FA311F16D64E}"/>
              </a:ext>
            </a:extLst>
          </p:cNvPr>
          <p:cNvSpPr txBox="1"/>
          <p:nvPr/>
        </p:nvSpPr>
        <p:spPr>
          <a:xfrm>
            <a:off x="501650" y="1088182"/>
            <a:ext cx="6040102" cy="1633855"/>
          </a:xfrm>
          <a:prstGeom prst="rect">
            <a:avLst/>
          </a:prstGeom>
        </p:spPr>
        <p:txBody>
          <a:bodyPr lIns="0" tIns="0" rIns="0" bIns="0" rtlCol="0" anchor="t">
            <a:spAutoFit/>
          </a:bodyPr>
          <a:lstStyle/>
          <a:p>
            <a:pPr algn="l">
              <a:lnSpc>
                <a:spcPts val="1430"/>
              </a:lnSpc>
            </a:pPr>
            <a:r>
              <a:rPr lang="en-US" sz="1100" dirty="0">
                <a:solidFill>
                  <a:srgbClr val="000000"/>
                </a:solidFill>
                <a:latin typeface="Glacial Indifference"/>
                <a:ea typeface="Glacial Indifference"/>
                <a:cs typeface="Glacial Indifference"/>
                <a:sym typeface="Glacial Indifference"/>
              </a:rPr>
              <a:t>02 : </a:t>
            </a:r>
            <a:r>
              <a:rPr lang="en-US" sz="1100" dirty="0" err="1">
                <a:solidFill>
                  <a:srgbClr val="000000"/>
                </a:solidFill>
                <a:latin typeface="Glacial Indifference"/>
                <a:ea typeface="Glacial Indifference"/>
                <a:cs typeface="Glacial Indifference"/>
                <a:sym typeface="Glacial Indifference"/>
              </a:rPr>
              <a:t>Compétitions</a:t>
            </a:r>
            <a:endParaRPr lang="en-US" sz="1100" dirty="0">
              <a:solidFill>
                <a:srgbClr val="000000"/>
              </a:solidFill>
              <a:latin typeface="Glacial Indifference"/>
              <a:ea typeface="Glacial Indifference"/>
              <a:cs typeface="Glacial Indifference"/>
              <a:sym typeface="Glacial Indifference"/>
            </a:endParaRPr>
          </a:p>
          <a:p>
            <a:pPr algn="l">
              <a:lnSpc>
                <a:spcPts val="1430"/>
              </a:lnSpc>
            </a:pPr>
            <a:endParaRPr lang="en-US" sz="1100" dirty="0">
              <a:solidFill>
                <a:srgbClr val="000000"/>
              </a:solidFill>
              <a:latin typeface="Glacial Indifference"/>
              <a:ea typeface="Glacial Indifference"/>
              <a:cs typeface="Glacial Indifference"/>
              <a:sym typeface="Glacial Indifference"/>
            </a:endParaRPr>
          </a:p>
          <a:p>
            <a:pPr marL="474981" lvl="2" indent="-158327" algn="l">
              <a:lnSpc>
                <a:spcPts val="1430"/>
              </a:lnSpc>
              <a:buFont typeface="Arial"/>
              <a:buChar char="⚬"/>
            </a:pPr>
            <a:r>
              <a:rPr lang="en-US" sz="1100" b="1" dirty="0">
                <a:solidFill>
                  <a:srgbClr val="000000"/>
                </a:solidFill>
                <a:latin typeface="Glacial Indifference Bold"/>
                <a:ea typeface="Glacial Indifference Bold"/>
                <a:cs typeface="Glacial Indifference Bold"/>
                <a:sym typeface="Glacial Indifference Bold"/>
              </a:rPr>
              <a:t>Arbitrage</a:t>
            </a:r>
          </a:p>
          <a:p>
            <a:pPr marL="474981" lvl="2" indent="-158327" algn="l">
              <a:lnSpc>
                <a:spcPts val="1430"/>
              </a:lnSpc>
              <a:buFont typeface="Arial"/>
              <a:buChar char="⚬"/>
            </a:pPr>
            <a:r>
              <a:rPr lang="en-US" sz="1100" b="1" dirty="0" err="1">
                <a:solidFill>
                  <a:srgbClr val="000000"/>
                </a:solidFill>
                <a:latin typeface="Glacial Indifference Bold"/>
                <a:ea typeface="Glacial Indifference Bold"/>
                <a:cs typeface="Glacial Indifference Bold"/>
                <a:sym typeface="Glacial Indifference Bold"/>
              </a:rPr>
              <a:t>Classement</a:t>
            </a:r>
            <a:endParaRPr lang="en-US" sz="1100" b="1" dirty="0">
              <a:solidFill>
                <a:srgbClr val="000000"/>
              </a:solidFill>
              <a:latin typeface="Glacial Indifference Bold"/>
              <a:ea typeface="Glacial Indifference Bold"/>
              <a:cs typeface="Glacial Indifference Bold"/>
              <a:sym typeface="Glacial Indifference Bold"/>
            </a:endParaRPr>
          </a:p>
          <a:p>
            <a:pPr marL="474981" lvl="2" indent="-158327" algn="l">
              <a:lnSpc>
                <a:spcPts val="1430"/>
              </a:lnSpc>
              <a:buFont typeface="Arial"/>
              <a:buChar char="⚬"/>
            </a:pPr>
            <a:r>
              <a:rPr lang="en-US" sz="1100" b="1" dirty="0" err="1">
                <a:solidFill>
                  <a:srgbClr val="000000"/>
                </a:solidFill>
                <a:latin typeface="Glacial Indifference Bold"/>
                <a:ea typeface="Glacial Indifference Bold"/>
                <a:cs typeface="Glacial Indifference Bold"/>
                <a:sym typeface="Glacial Indifference Bold"/>
              </a:rPr>
              <a:t>Conflits</a:t>
            </a:r>
            <a:r>
              <a:rPr lang="en-US" sz="1100" b="1" dirty="0">
                <a:solidFill>
                  <a:srgbClr val="000000"/>
                </a:solidFill>
                <a:latin typeface="Glacial Indifference Bold"/>
                <a:ea typeface="Glacial Indifference Bold"/>
                <a:cs typeface="Glacial Indifference Bold"/>
                <a:sym typeface="Glacial Indifference Bold"/>
              </a:rPr>
              <a:t> </a:t>
            </a:r>
            <a:r>
              <a:rPr lang="en-US" sz="1100" b="1" dirty="0" err="1">
                <a:solidFill>
                  <a:srgbClr val="000000"/>
                </a:solidFill>
                <a:latin typeface="Glacial Indifference Bold"/>
                <a:ea typeface="Glacial Indifference Bold"/>
                <a:cs typeface="Glacial Indifference Bold"/>
                <a:sym typeface="Glacial Indifference Bold"/>
              </a:rPr>
              <a:t>sportifs</a:t>
            </a:r>
            <a:r>
              <a:rPr lang="en-US" sz="1100" b="1" dirty="0">
                <a:solidFill>
                  <a:srgbClr val="000000"/>
                </a:solidFill>
                <a:latin typeface="Glacial Indifference Bold"/>
                <a:ea typeface="Glacial Indifference Bold"/>
                <a:cs typeface="Glacial Indifference Bold"/>
                <a:sym typeface="Glacial Indifference Bold"/>
              </a:rPr>
              <a:t> &amp; </a:t>
            </a:r>
            <a:r>
              <a:rPr lang="en-US" sz="1100" b="1" dirty="0" err="1">
                <a:solidFill>
                  <a:srgbClr val="000000"/>
                </a:solidFill>
                <a:latin typeface="Glacial Indifference Bold"/>
                <a:ea typeface="Glacial Indifference Bold"/>
                <a:cs typeface="Glacial Indifference Bold"/>
                <a:sym typeface="Glacial Indifference Bold"/>
              </a:rPr>
              <a:t>litiges</a:t>
            </a:r>
            <a:endParaRPr lang="en-US" sz="1100" b="1" dirty="0">
              <a:solidFill>
                <a:srgbClr val="000000"/>
              </a:solidFill>
              <a:latin typeface="Glacial Indifference Bold"/>
              <a:ea typeface="Glacial Indifference Bold"/>
              <a:cs typeface="Glacial Indifference Bold"/>
              <a:sym typeface="Glacial Indifference Bold"/>
            </a:endParaRPr>
          </a:p>
          <a:p>
            <a:pPr marL="474981" lvl="2" indent="-158327" algn="l">
              <a:lnSpc>
                <a:spcPts val="1430"/>
              </a:lnSpc>
              <a:buFont typeface="Arial"/>
              <a:buChar char="⚬"/>
            </a:pPr>
            <a:r>
              <a:rPr lang="en-US" sz="1100" b="1" dirty="0">
                <a:solidFill>
                  <a:srgbClr val="000000"/>
                </a:solidFill>
                <a:latin typeface="Glacial Indifference Bold"/>
                <a:ea typeface="Glacial Indifference Bold"/>
                <a:cs typeface="Glacial Indifference Bold"/>
                <a:sym typeface="Glacial Indifference Bold"/>
              </a:rPr>
              <a:t>Jeunes</a:t>
            </a:r>
          </a:p>
          <a:p>
            <a:pPr marL="474981" lvl="2" indent="-158327" algn="l">
              <a:lnSpc>
                <a:spcPts val="1430"/>
              </a:lnSpc>
              <a:buFont typeface="Arial"/>
              <a:buChar char="⚬"/>
            </a:pPr>
            <a:r>
              <a:rPr lang="en-US" sz="1100" b="1" dirty="0">
                <a:solidFill>
                  <a:srgbClr val="000000"/>
                </a:solidFill>
                <a:latin typeface="Glacial Indifference Bold"/>
                <a:ea typeface="Glacial Indifference Bold"/>
                <a:cs typeface="Glacial Indifference Bold"/>
                <a:sym typeface="Glacial Indifference Bold"/>
              </a:rPr>
              <a:t>Seniors</a:t>
            </a:r>
          </a:p>
          <a:p>
            <a:pPr marL="474981" lvl="2" indent="-158327" algn="l">
              <a:lnSpc>
                <a:spcPts val="1430"/>
              </a:lnSpc>
              <a:buFont typeface="Arial"/>
              <a:buChar char="⚬"/>
            </a:pPr>
            <a:r>
              <a:rPr lang="en-US" sz="1100" b="1" dirty="0">
                <a:solidFill>
                  <a:srgbClr val="000000"/>
                </a:solidFill>
                <a:latin typeface="Glacial Indifference Bold"/>
                <a:ea typeface="Glacial Indifference Bold"/>
                <a:cs typeface="Glacial Indifference Bold"/>
                <a:sym typeface="Glacial Indifference Bold"/>
              </a:rPr>
              <a:t>Seniors +</a:t>
            </a:r>
          </a:p>
          <a:p>
            <a:pPr marL="474981" lvl="2" indent="-158327" algn="l">
              <a:lnSpc>
                <a:spcPts val="1430"/>
              </a:lnSpc>
              <a:buFont typeface="Arial"/>
              <a:buChar char="⚬"/>
            </a:pPr>
            <a:r>
              <a:rPr lang="en-US" sz="1100" b="1" dirty="0">
                <a:solidFill>
                  <a:srgbClr val="000000"/>
                </a:solidFill>
                <a:latin typeface="Glacial Indifference Bold"/>
                <a:ea typeface="Glacial Indifference Bold"/>
                <a:cs typeface="Glacial Indifference Bold"/>
                <a:sym typeface="Glacial Indifference Bold"/>
              </a:rPr>
              <a:t>Pratique </a:t>
            </a:r>
            <a:r>
              <a:rPr lang="en-US" sz="1100" b="1" dirty="0" err="1">
                <a:solidFill>
                  <a:srgbClr val="000000"/>
                </a:solidFill>
                <a:latin typeface="Glacial Indifference Bold"/>
                <a:ea typeface="Glacial Indifference Bold"/>
                <a:cs typeface="Glacial Indifference Bold"/>
                <a:sym typeface="Glacial Indifference Bold"/>
              </a:rPr>
              <a:t>individuelle</a:t>
            </a:r>
            <a:endParaRPr lang="en-US" sz="1100" b="1" dirty="0">
              <a:solidFill>
                <a:srgbClr val="000000"/>
              </a:solidFill>
              <a:latin typeface="Glacial Indifference Bold"/>
              <a:ea typeface="Glacial Indifference Bold"/>
              <a:cs typeface="Glacial Indifference Bold"/>
              <a:sym typeface="Glacial Indifference Bold"/>
            </a:endParaRPr>
          </a:p>
        </p:txBody>
      </p:sp>
    </p:spTree>
    <p:extLst>
      <p:ext uri="{BB962C8B-B14F-4D97-AF65-F5344CB8AC3E}">
        <p14:creationId xmlns:p14="http://schemas.microsoft.com/office/powerpoint/2010/main" val="1503447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508</Words>
  <Application>Microsoft Office PowerPoint</Application>
  <PresentationFormat>Personnalisé</PresentationFormat>
  <Paragraphs>52</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Edo</vt:lpstr>
      <vt:lpstr>Glacial Indifference Bold</vt:lpstr>
      <vt:lpstr>Calibri</vt:lpstr>
      <vt:lpstr>Glacial Indifference</vt:lpstr>
      <vt:lpstr>Arial</vt:lpstr>
      <vt:lpstr>Office Theme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du nouveau président78</dc:title>
  <dc:creator>Bich-Vân</dc:creator>
  <cp:lastModifiedBy>Bich-Vân</cp:lastModifiedBy>
  <cp:revision>3</cp:revision>
  <dcterms:created xsi:type="dcterms:W3CDTF">2006-08-16T00:00:00Z</dcterms:created>
  <dcterms:modified xsi:type="dcterms:W3CDTF">2025-10-02T10:01:31Z</dcterms:modified>
  <dc:identifier>DAGdfOHyDs4</dc:identifier>
</cp:coreProperties>
</file>